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t>17.03.2023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t>‹#›</a:t>
            </a:fld>
            <a:endParaRPr lang="ru-RU"/>
          </a:p>
        </p:txBody>
      </p:sp>
    </p:spTree>
    <p:extLst>
      <p:ext uri="{BB962C8B-B14F-4D97-AF65-F5344CB8AC3E}">
        <p14:creationId xmlns:p14="http://schemas.microsoft.com/office/powerpoint/2010/main"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t>2</a:t>
            </a:fld>
            <a:endParaRPr lang="ru-RU"/>
          </a:p>
        </p:txBody>
      </p:sp>
    </p:spTree>
    <p:extLst>
      <p:ext uri="{BB962C8B-B14F-4D97-AF65-F5344CB8AC3E}">
        <p14:creationId xmlns:p14="http://schemas.microsoft.com/office/powerpoint/2010/main" val="123635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3/17/2023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3/17/2023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3/17/2023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3/17/2023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regulation.gov.ru/projects#npa=132907"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0"/>
            <a:ext cx="7772400" cy="4800600"/>
          </a:xfrm>
        </p:spPr>
        <p:txBody>
          <a:bodyPr>
            <a:normAutofit fontScale="90000"/>
          </a:bodyPr>
          <a:lstStyle/>
          <a:p>
            <a:pPr>
              <a:lnSpc>
                <a:spcPct val="115000"/>
              </a:lnSpc>
            </a:pPr>
            <a:r>
              <a:rPr lang="ru-RU" sz="2000" b="1" dirty="0" smtClean="0">
                <a:solidFill>
                  <a:schemeClr val="tx2">
                    <a:lumMod val="50000"/>
                  </a:schemeClr>
                </a:solidFill>
                <a:latin typeface="Times New Roman"/>
                <a:ea typeface="Calibri"/>
                <a:cs typeface="Times New Roman"/>
              </a:rPr>
              <a:t>МБДОУ Детский сад № 2 «Звёздочка» </a:t>
            </a:r>
            <a:br>
              <a:rPr lang="ru-RU" sz="2000" b="1" dirty="0" smtClean="0">
                <a:solidFill>
                  <a:schemeClr val="tx2">
                    <a:lumMod val="50000"/>
                  </a:schemeClr>
                </a:solidFill>
                <a:latin typeface="Times New Roman"/>
                <a:ea typeface="Calibri"/>
                <a:cs typeface="Times New Roman"/>
              </a:rPr>
            </a:br>
            <a:r>
              <a:rPr lang="ru-RU" sz="2000" b="1" dirty="0" smtClean="0">
                <a:solidFill>
                  <a:schemeClr val="tx2">
                    <a:lumMod val="50000"/>
                  </a:schemeClr>
                </a:solidFill>
                <a:latin typeface="Times New Roman"/>
                <a:ea typeface="Calibri"/>
                <a:cs typeface="Times New Roman"/>
              </a:rPr>
              <a:t>ГО г. Октябрьский Республики Башкортостан </a:t>
            </a:r>
            <a:r>
              <a:rPr lang="ru-RU" sz="3600" b="1" dirty="0" smtClean="0">
                <a:solidFill>
                  <a:schemeClr val="tx2">
                    <a:lumMod val="50000"/>
                  </a:schemeClr>
                </a:solidFill>
                <a:latin typeface="Times New Roman"/>
                <a:ea typeface="Calibri"/>
                <a:cs typeface="Times New Roman"/>
              </a:rPr>
              <a:t/>
            </a:r>
            <a:br>
              <a:rPr lang="ru-RU" sz="3600" b="1" dirty="0" smtClean="0">
                <a:solidFill>
                  <a:schemeClr val="tx2">
                    <a:lumMod val="50000"/>
                  </a:schemeClr>
                </a:solidFill>
                <a:latin typeface="Times New Roman"/>
                <a:ea typeface="Calibri"/>
                <a:cs typeface="Times New Roman"/>
              </a:rPr>
            </a:br>
            <a:r>
              <a:rPr lang="ru-RU" sz="3600" b="1" dirty="0" smtClean="0">
                <a:solidFill>
                  <a:schemeClr val="tx2">
                    <a:lumMod val="50000"/>
                  </a:schemeClr>
                </a:solidFill>
                <a:latin typeface="Times New Roman"/>
                <a:ea typeface="Calibri"/>
                <a:cs typeface="Times New Roman"/>
              </a:rPr>
              <a:t/>
            </a:r>
            <a:br>
              <a:rPr lang="ru-RU" sz="3600" b="1" dirty="0" smtClean="0">
                <a:solidFill>
                  <a:schemeClr val="tx2">
                    <a:lumMod val="50000"/>
                  </a:schemeClr>
                </a:solidFill>
                <a:latin typeface="Times New Roman"/>
                <a:ea typeface="Calibri"/>
                <a:cs typeface="Times New Roman"/>
              </a:rPr>
            </a:br>
            <a:r>
              <a:rPr lang="ru-RU" sz="3600" b="1" dirty="0" smtClean="0">
                <a:solidFill>
                  <a:schemeClr val="tx2">
                    <a:lumMod val="50000"/>
                  </a:schemeClr>
                </a:solidFill>
                <a:latin typeface="Times New Roman"/>
                <a:ea typeface="Calibri"/>
                <a:cs typeface="Times New Roman"/>
              </a:rPr>
              <a:t>КОНСУЛЬТАЦИЯ</a:t>
            </a:r>
            <a:r>
              <a:rPr lang="ru-RU" sz="1600" dirty="0">
                <a:ea typeface="Calibri"/>
                <a:cs typeface="Times New Roman"/>
              </a:rPr>
              <a:t/>
            </a:r>
            <a:br>
              <a:rPr lang="ru-RU" sz="1600" dirty="0">
                <a:ea typeface="Calibri"/>
                <a:cs typeface="Times New Roman"/>
              </a:rPr>
            </a:br>
            <a:r>
              <a:rPr lang="ru-RU" sz="3600" dirty="0">
                <a:solidFill>
                  <a:schemeClr val="tx2">
                    <a:lumMod val="50000"/>
                  </a:schemeClr>
                </a:solidFill>
                <a:latin typeface="Times New Roman"/>
                <a:ea typeface="Calibri"/>
                <a:cs typeface="Times New Roman"/>
              </a:rPr>
              <a:t>на тему</a:t>
            </a:r>
            <a:r>
              <a:rPr lang="ru-RU" sz="3600" dirty="0">
                <a:latin typeface="Times New Roman"/>
                <a:ea typeface="Calibri"/>
                <a:cs typeface="Times New Roman"/>
              </a:rPr>
              <a:t>:</a:t>
            </a:r>
            <a:r>
              <a:rPr lang="ru-RU" sz="1600" dirty="0">
                <a:ea typeface="Calibri"/>
                <a:cs typeface="Times New Roman"/>
              </a:rPr>
              <a:t/>
            </a:r>
            <a:br>
              <a:rPr lang="ru-RU" sz="1600" dirty="0">
                <a:ea typeface="Calibri"/>
                <a:cs typeface="Times New Roman"/>
              </a:rPr>
            </a:br>
            <a:r>
              <a:rPr lang="ru-RU" sz="3600" b="1" dirty="0">
                <a:solidFill>
                  <a:srgbClr val="002060"/>
                </a:solidFill>
                <a:latin typeface="Times New Roman"/>
                <a:ea typeface="Calibri"/>
                <a:cs typeface="Times New Roman"/>
              </a:rPr>
              <a:t>«Обзор изменений </a:t>
            </a:r>
            <a:r>
              <a:rPr lang="ru-RU" sz="3600" b="1" dirty="0" smtClean="0">
                <a:solidFill>
                  <a:srgbClr val="002060"/>
                </a:solidFill>
                <a:latin typeface="Times New Roman"/>
                <a:ea typeface="Calibri"/>
                <a:cs typeface="Times New Roman"/>
              </a:rPr>
              <a:t> дошкольного образования </a:t>
            </a:r>
            <a:r>
              <a:rPr lang="ru-RU" sz="3600" b="1" dirty="0">
                <a:solidFill>
                  <a:srgbClr val="002060"/>
                </a:solidFill>
                <a:latin typeface="Times New Roman"/>
                <a:ea typeface="Calibri"/>
                <a:cs typeface="Times New Roman"/>
              </a:rPr>
              <a:t>в 2023 году:</a:t>
            </a:r>
            <a:r>
              <a:rPr lang="ru-RU" sz="1600" dirty="0">
                <a:solidFill>
                  <a:srgbClr val="002060"/>
                </a:solidFill>
                <a:ea typeface="Calibri"/>
                <a:cs typeface="Times New Roman"/>
              </a:rPr>
              <a:t/>
            </a:r>
            <a:br>
              <a:rPr lang="ru-RU" sz="1600" dirty="0">
                <a:solidFill>
                  <a:srgbClr val="002060"/>
                </a:solidFill>
                <a:ea typeface="Calibri"/>
                <a:cs typeface="Times New Roman"/>
              </a:rPr>
            </a:br>
            <a:r>
              <a:rPr lang="ru-RU" sz="3600" b="1" dirty="0">
                <a:solidFill>
                  <a:srgbClr val="002060"/>
                </a:solidFill>
                <a:latin typeface="Times New Roman"/>
                <a:ea typeface="Calibri"/>
                <a:cs typeface="Times New Roman"/>
              </a:rPr>
              <a:t>Федеральная образовательная </a:t>
            </a:r>
            <a:r>
              <a:rPr lang="ru-RU" sz="3600" b="1" dirty="0" smtClean="0">
                <a:solidFill>
                  <a:srgbClr val="002060"/>
                </a:solidFill>
                <a:latin typeface="Times New Roman"/>
                <a:ea typeface="Calibri"/>
                <a:cs typeface="Times New Roman"/>
              </a:rPr>
              <a:t>программа </a:t>
            </a:r>
            <a:r>
              <a:rPr lang="ru-RU" sz="3600" b="1" dirty="0">
                <a:solidFill>
                  <a:srgbClr val="002060"/>
                </a:solidFill>
                <a:latin typeface="Times New Roman"/>
                <a:ea typeface="Calibri"/>
                <a:cs typeface="Times New Roman"/>
              </a:rPr>
              <a:t>и ФГОС  ДО»</a:t>
            </a:r>
            <a:r>
              <a:rPr lang="ru-RU" sz="1600" dirty="0">
                <a:solidFill>
                  <a:srgbClr val="002060"/>
                </a:solidFill>
                <a:ea typeface="Calibri"/>
                <a:cs typeface="Times New Roman"/>
              </a:rPr>
              <a:t/>
            </a:r>
            <a:br>
              <a:rPr lang="ru-RU" sz="1600" dirty="0">
                <a:solidFill>
                  <a:srgbClr val="002060"/>
                </a:solidFill>
                <a:ea typeface="Calibri"/>
                <a:cs typeface="Times New Roman"/>
              </a:rPr>
            </a:br>
            <a:endParaRPr lang="ru-RU" sz="3600"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114800" y="5486400"/>
            <a:ext cx="4572000" cy="1143000"/>
          </a:xfrm>
        </p:spPr>
        <p:txBody>
          <a:bodyPr>
            <a:normAutofit/>
          </a:bodyPr>
          <a:lstStyle/>
          <a:p>
            <a:pPr>
              <a:spcBef>
                <a:spcPts val="0"/>
              </a:spcBef>
            </a:pPr>
            <a:r>
              <a:rPr lang="ru-RU" sz="2000" b="1" dirty="0" smtClean="0">
                <a:solidFill>
                  <a:schemeClr val="tx1"/>
                </a:solidFill>
                <a:latin typeface="Times New Roman" pitchFamily="18" charset="0"/>
                <a:cs typeface="Times New Roman" pitchFamily="18" charset="0"/>
              </a:rPr>
              <a:t>Подготовили:</a:t>
            </a:r>
          </a:p>
          <a:p>
            <a:pPr>
              <a:spcBef>
                <a:spcPts val="0"/>
              </a:spcBef>
            </a:pPr>
            <a:r>
              <a:rPr lang="ru-RU" sz="2000" b="1" dirty="0" smtClean="0">
                <a:solidFill>
                  <a:schemeClr val="tx1"/>
                </a:solidFill>
                <a:latin typeface="Times New Roman" pitchFamily="18" charset="0"/>
                <a:cs typeface="Times New Roman" pitchFamily="18" charset="0"/>
              </a:rPr>
              <a:t>Зам.заведующего Бабина А.Т. </a:t>
            </a:r>
          </a:p>
          <a:p>
            <a:pPr>
              <a:spcBef>
                <a:spcPts val="0"/>
              </a:spcBef>
            </a:pPr>
            <a:r>
              <a:rPr lang="ru-RU" sz="2000" b="1" dirty="0">
                <a:solidFill>
                  <a:schemeClr val="tx1"/>
                </a:solidFill>
                <a:latin typeface="Times New Roman" pitchFamily="18" charset="0"/>
                <a:cs typeface="Times New Roman" pitchFamily="18" charset="0"/>
              </a:rPr>
              <a:t>С</a:t>
            </a:r>
            <a:r>
              <a:rPr lang="ru-RU" sz="2000" b="1" dirty="0" smtClean="0">
                <a:solidFill>
                  <a:schemeClr val="tx1"/>
                </a:solidFill>
                <a:latin typeface="Times New Roman" pitchFamily="18" charset="0"/>
                <a:cs typeface="Times New Roman" pitchFamily="18" charset="0"/>
              </a:rPr>
              <a:t>тарший воспитатель Закирова И.М.</a:t>
            </a:r>
            <a:endParaRPr lang="ru-RU" sz="2000" b="1"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endParaRPr lang="ru-RU" sz="1800" dirty="0">
              <a:solidFill>
                <a:srgbClr val="7030A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117725444"/>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gridCol w="3643724"/>
                <a:gridCol w="3892057"/>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a:t>
                      </a:r>
                      <a:r>
                        <a:rPr lang="ru-RU" sz="1400" u="sng" dirty="0">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с учетом Примерных программ</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400" u="sng" dirty="0">
                          <a:effectLst/>
                          <a:latin typeface="Times New Roman" pitchFamily="18" charset="0"/>
                          <a:cs typeface="Times New Roman" pitchFamily="18" charset="0"/>
                        </a:rPr>
                        <a:t>ФОП ДО</a:t>
                      </a:r>
                      <a:endParaRPr lang="ru-RU" sz="1400" dirty="0">
                        <a:effectLst/>
                        <a:latin typeface="Times New Roman" pitchFamily="18" charset="0"/>
                        <a:ea typeface="Calibri"/>
                        <a:cs typeface="Times New Roman" pitchFamily="18" charset="0"/>
                      </a:endParaRPr>
                    </a:p>
                  </a:txBody>
                  <a:tcPr marL="68580" marR="68580" marT="0" marB="0"/>
                </a:tc>
              </a:tr>
              <a:tr h="2725605">
                <a:tc>
                  <a:txBody>
                    <a:bodyPr/>
                    <a:lstStyle/>
                    <a:p>
                      <a:pPr algn="just">
                        <a:lnSpc>
                          <a:spcPct val="115000"/>
                        </a:lnSpc>
                        <a:spcAft>
                          <a:spcPts val="0"/>
                        </a:spcAft>
                      </a:pPr>
                      <a:r>
                        <a:rPr lang="ru-RU" sz="1200">
                          <a:effectLst/>
                        </a:rPr>
                        <a:t>п 2.6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Содержание ООП ДО должно обеспечивать </a:t>
                      </a:r>
                      <a:r>
                        <a:rPr lang="ru-RU" sz="1400" u="sng" dirty="0">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effectLst/>
                          <a:latin typeface="Times New Roman" pitchFamily="18" charset="0"/>
                          <a:cs typeface="Times New Roman" pitchFamily="18" charset="0"/>
                        </a:rPr>
                        <a:t>и охватывать следующие структурные единицы, представляющие </a:t>
                      </a:r>
                      <a:r>
                        <a:rPr lang="ru-RU" sz="1400" u="sng" dirty="0">
                          <a:effectLst/>
                          <a:latin typeface="Times New Roman" pitchFamily="18" charset="0"/>
                          <a:cs typeface="Times New Roman" pitchFamily="18" charset="0"/>
                        </a:rPr>
                        <a:t>определенные направления обучения</a:t>
                      </a:r>
                      <a:r>
                        <a:rPr lang="ru-RU" sz="1400" dirty="0">
                          <a:effectLst/>
                          <a:latin typeface="Times New Roman" pitchFamily="18" charset="0"/>
                          <a:cs typeface="Times New Roman" pitchFamily="18" charset="0"/>
                        </a:rPr>
                        <a:t> и </a:t>
                      </a:r>
                      <a:r>
                        <a:rPr lang="ru-RU" sz="1400" u="sng" dirty="0">
                          <a:effectLst/>
                          <a:latin typeface="Times New Roman" pitchFamily="18" charset="0"/>
                          <a:cs typeface="Times New Roman" pitchFamily="18" charset="0"/>
                        </a:rPr>
                        <a:t>воспитания</a:t>
                      </a:r>
                      <a:r>
                        <a:rPr lang="ru-RU" sz="1400" dirty="0">
                          <a:effectLst/>
                          <a:latin typeface="Times New Roman" pitchFamily="18" charset="0"/>
                          <a:cs typeface="Times New Roman" pitchFamily="18" charset="0"/>
                        </a:rPr>
                        <a:t> (далее – образовательные области)</a:t>
                      </a:r>
                      <a:endParaRPr lang="ru-RU" sz="14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947497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09600"/>
            <a:ext cx="7543800" cy="5029200"/>
          </a:xfrm>
        </p:spPr>
        <p:txBody>
          <a:bodyPr>
            <a:normAutofit/>
          </a:bodyPr>
          <a:lstStyle/>
          <a:p>
            <a:r>
              <a:rPr lang="ru-RU" sz="3200" b="1" dirty="0" smtClean="0">
                <a:solidFill>
                  <a:srgbClr val="002060"/>
                </a:solidFill>
                <a:latin typeface="Times New Roman" pitchFamily="18" charset="0"/>
                <a:cs typeface="Times New Roman" pitchFamily="18" charset="0"/>
              </a:rPr>
              <a:t>Ключевые изменения в ФГОС  ДО:</a:t>
            </a:r>
            <a:br>
              <a:rPr lang="ru-RU" sz="3200" b="1" dirty="0" smtClean="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2.6:</a:t>
            </a:r>
            <a:r>
              <a:rPr lang="ru-RU" sz="2400" dirty="0">
                <a:solidFill>
                  <a:srgbClr val="002060"/>
                </a:solidFill>
                <a:latin typeface="Times New Roman" pitchFamily="18" charset="0"/>
                <a:cs typeface="Times New Roman" pitchFamily="18" charset="0"/>
              </a:rPr>
              <a:t> перечень образовательных областей не изменился, однако </a:t>
            </a:r>
            <a:r>
              <a:rPr lang="ru-RU" sz="2400" b="1" dirty="0">
                <a:solidFill>
                  <a:srgbClr val="002060"/>
                </a:solidFill>
                <a:latin typeface="Times New Roman" pitchFamily="18" charset="0"/>
                <a:cs typeface="Times New Roman" pitchFamily="18" charset="0"/>
              </a:rPr>
              <a:t>расширено и конкретизировано содержание образовательных </a:t>
            </a:r>
            <a:r>
              <a:rPr lang="ru-RU" sz="2400" b="1" dirty="0" smtClean="0">
                <a:solidFill>
                  <a:srgbClr val="002060"/>
                </a:solidFill>
                <a:latin typeface="Times New Roman" pitchFamily="18" charset="0"/>
                <a:cs typeface="Times New Roman" pitchFamily="18" charset="0"/>
              </a:rPr>
              <a:t>областей; </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2.7:</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частично изменен перечень детских видов деятельности</a:t>
            </a:r>
            <a:r>
              <a:rPr lang="ru-RU" sz="2400" dirty="0">
                <a:solidFill>
                  <a:srgbClr val="002060"/>
                </a:solidFill>
                <a:latin typeface="Times New Roman" pitchFamily="18" charset="0"/>
                <a:cs typeface="Times New Roman" pitchFamily="18" charset="0"/>
              </a:rPr>
              <a:t> на этапах младенчества, раннего и дошкольного </a:t>
            </a:r>
            <a:r>
              <a:rPr lang="ru-RU" sz="2400" dirty="0" smtClean="0">
                <a:solidFill>
                  <a:srgbClr val="002060"/>
                </a:solidFill>
                <a:latin typeface="Times New Roman" pitchFamily="18" charset="0"/>
                <a:cs typeface="Times New Roman" pitchFamily="18" charset="0"/>
              </a:rPr>
              <a:t>детства;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2.10</a:t>
            </a:r>
            <a:r>
              <a:rPr lang="ru-RU" sz="2400" dirty="0">
                <a:solidFill>
                  <a:srgbClr val="002060"/>
                </a:solidFill>
                <a:latin typeface="Times New Roman" pitchFamily="18" charset="0"/>
                <a:cs typeface="Times New Roman" pitchFamily="18" charset="0"/>
              </a:rPr>
              <a:t>: уточнено, что </a:t>
            </a:r>
            <a:r>
              <a:rPr lang="ru-RU" sz="2400" b="1" dirty="0">
                <a:solidFill>
                  <a:srgbClr val="002060"/>
                </a:solidFill>
                <a:latin typeface="Times New Roman" pitchFamily="18" charset="0"/>
                <a:cs typeface="Times New Roman" pitchFamily="18" charset="0"/>
              </a:rPr>
              <a:t>содержание и планируемые результаты ООП должны быть не ниже содержания и планируемых результатов ФОП </a:t>
            </a:r>
            <a:r>
              <a:rPr lang="ru-RU" sz="2400" b="1" dirty="0" smtClean="0">
                <a:solidFill>
                  <a:srgbClr val="002060"/>
                </a:solidFill>
                <a:latin typeface="Times New Roman" pitchFamily="18" charset="0"/>
                <a:cs typeface="Times New Roman" pitchFamily="18" charset="0"/>
              </a:rPr>
              <a:t>ДО; </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04726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r>
              <a:rPr lang="ru-RU" sz="2400" b="1" dirty="0">
                <a:solidFill>
                  <a:srgbClr val="002060"/>
                </a:solidFill>
                <a:latin typeface="Times New Roman" pitchFamily="18" charset="0"/>
                <a:cs typeface="Times New Roman" pitchFamily="18" charset="0"/>
              </a:rPr>
              <a:t>п. 2.11</a:t>
            </a:r>
            <a:r>
              <a:rPr lang="ru-RU" sz="24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2400" b="1" dirty="0">
                <a:solidFill>
                  <a:srgbClr val="002060"/>
                </a:solidFill>
                <a:latin typeface="Times New Roman" pitchFamily="18" charset="0"/>
                <a:cs typeface="Times New Roman" pitchFamily="18" charset="0"/>
              </a:rPr>
              <a:t>Федеральной образовательной программой</a:t>
            </a:r>
            <a:r>
              <a:rPr lang="ru-RU" sz="24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a:t>
            </a:r>
            <a:r>
              <a:rPr lang="ru-RU" sz="2400" dirty="0" smtClean="0">
                <a:solidFill>
                  <a:srgbClr val="002060"/>
                </a:solidFill>
                <a:latin typeface="Times New Roman" pitchFamily="18" charset="0"/>
                <a:cs typeface="Times New Roman" pitchFamily="18" charset="0"/>
              </a:rPr>
              <a:t>содержания;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2.12</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a:t>
            </a:r>
            <a:r>
              <a:rPr lang="ru-RU" sz="2400" b="1" dirty="0" smtClean="0">
                <a:solidFill>
                  <a:srgbClr val="002060"/>
                </a:solidFill>
                <a:latin typeface="Times New Roman" pitchFamily="18" charset="0"/>
                <a:cs typeface="Times New Roman" pitchFamily="18" charset="0"/>
              </a:rPr>
              <a:t>ФОП;</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2.13</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в краткой презентации ООП ДО</a:t>
            </a:r>
            <a:r>
              <a:rPr lang="ru-RU" sz="2400" dirty="0">
                <a:solidFill>
                  <a:srgbClr val="002060"/>
                </a:solidFill>
                <a:latin typeface="Times New Roman" pitchFamily="18" charset="0"/>
                <a:cs typeface="Times New Roman" pitchFamily="18" charset="0"/>
              </a:rPr>
              <a:t>, помимо прочего (см. ФГОС ДО), </a:t>
            </a:r>
            <a:r>
              <a:rPr lang="ru-RU" sz="2400" b="1" dirty="0">
                <a:solidFill>
                  <a:srgbClr val="002060"/>
                </a:solidFill>
                <a:latin typeface="Times New Roman" pitchFamily="18" charset="0"/>
                <a:cs typeface="Times New Roman" pitchFamily="18" charset="0"/>
              </a:rPr>
              <a:t>должна быть представлена ссылка на ФОП </a:t>
            </a:r>
            <a:r>
              <a:rPr lang="ru-RU" sz="2400" b="1" dirty="0" smtClean="0">
                <a:solidFill>
                  <a:srgbClr val="002060"/>
                </a:solidFill>
                <a:latin typeface="Times New Roman" pitchFamily="18" charset="0"/>
                <a:cs typeface="Times New Roman" pitchFamily="18" charset="0"/>
              </a:rPr>
              <a:t>ДО;</a:t>
            </a:r>
            <a:r>
              <a:rPr lang="ru-RU" sz="2400" dirty="0" smtClean="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89422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r>
              <a:rPr lang="ru-RU" sz="2400" b="1" dirty="0">
                <a:solidFill>
                  <a:srgbClr val="002060"/>
                </a:solidFill>
                <a:latin typeface="Times New Roman" pitchFamily="18" charset="0"/>
                <a:cs typeface="Times New Roman" pitchFamily="18" charset="0"/>
              </a:rPr>
              <a:t>п. 3.2.9</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2400" dirty="0">
                <a:solidFill>
                  <a:srgbClr val="002060"/>
                </a:solidFill>
                <a:latin typeface="Times New Roman" pitchFamily="18" charset="0"/>
                <a:cs typeface="Times New Roman" pitchFamily="18" charset="0"/>
              </a:rPr>
              <a:t> приведен в соответствие с действующими </a:t>
            </a:r>
            <a:r>
              <a:rPr lang="ru-RU" sz="2400" dirty="0" smtClean="0">
                <a:solidFill>
                  <a:srgbClr val="002060"/>
                </a:solidFill>
                <a:latin typeface="Times New Roman" pitchFamily="18" charset="0"/>
                <a:cs typeface="Times New Roman" pitchFamily="18" charset="0"/>
              </a:rPr>
              <a:t>СанПиН;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4.6</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2400" dirty="0">
                <a:solidFill>
                  <a:srgbClr val="002060"/>
                </a:solidFill>
                <a:latin typeface="Times New Roman" pitchFamily="18" charset="0"/>
                <a:cs typeface="Times New Roman" pitchFamily="18" charset="0"/>
              </a:rPr>
              <a:t>, а также </a:t>
            </a:r>
            <a:r>
              <a:rPr lang="ru-RU" sz="2400" b="1" dirty="0">
                <a:solidFill>
                  <a:srgbClr val="002060"/>
                </a:solidFill>
                <a:latin typeface="Times New Roman" pitchFamily="18" charset="0"/>
                <a:cs typeface="Times New Roman" pitchFamily="18" charset="0"/>
              </a:rPr>
              <a:t>расширены целевые ориентиры</a:t>
            </a:r>
            <a:r>
              <a:rPr lang="ru-RU" sz="2400" dirty="0">
                <a:solidFill>
                  <a:srgbClr val="002060"/>
                </a:solidFill>
                <a:latin typeface="Times New Roman" pitchFamily="18" charset="0"/>
                <a:cs typeface="Times New Roman" pitchFamily="18" charset="0"/>
              </a:rPr>
              <a:t> в раннем возрасте и на этапе завершения дошкольного </a:t>
            </a:r>
            <a:r>
              <a:rPr lang="ru-RU" sz="2400" dirty="0" smtClean="0">
                <a:solidFill>
                  <a:srgbClr val="002060"/>
                </a:solidFill>
                <a:latin typeface="Times New Roman" pitchFamily="18" charset="0"/>
                <a:cs typeface="Times New Roman" pitchFamily="18" charset="0"/>
              </a:rPr>
              <a:t>образования;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7701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normAutofit/>
          </a:bodyPr>
          <a:lstStyle/>
          <a:p>
            <a:pPr>
              <a:lnSpc>
                <a:spcPct val="115000"/>
              </a:lnSpc>
            </a:pPr>
            <a:r>
              <a:rPr lang="ru-RU" sz="2800" b="1" dirty="0" smtClean="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60886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pPr>
              <a:lnSpc>
                <a:spcPct val="115000"/>
              </a:lnSpc>
            </a:pPr>
            <a:r>
              <a:rPr lang="ru-RU" sz="2800" b="1" dirty="0">
                <a:solidFill>
                  <a:srgbClr val="002060"/>
                </a:solidFill>
                <a:latin typeface="Times New Roman"/>
                <a:ea typeface="Calibri"/>
                <a:cs typeface="Times New Roman"/>
              </a:rPr>
              <a:t>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9347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53400" cy="6126162"/>
          </a:xfrm>
        </p:spPr>
        <p:txBody>
          <a:bodyPr>
            <a:normAutofit/>
          </a:bodyPr>
          <a:lstStyle/>
          <a:p>
            <a:r>
              <a:rPr lang="ru-RU" sz="2800" b="1" dirty="0" smtClean="0">
                <a:solidFill>
                  <a:srgbClr val="002060"/>
                </a:solidFill>
                <a:latin typeface="Times New Roman" pitchFamily="18" charset="0"/>
                <a:cs typeface="Times New Roman" pitchFamily="18" charset="0"/>
              </a:rPr>
              <a:t>Основополагающие функции :</a:t>
            </a:r>
            <a:br>
              <a:rPr lang="ru-RU" sz="2800" b="1" dirty="0" smtClean="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a:t>
            </a:r>
            <a:r>
              <a:rPr lang="ru-RU" sz="2000" dirty="0">
                <a:solidFill>
                  <a:srgbClr val="002060"/>
                </a:solidFill>
                <a:latin typeface="Times New Roman" pitchFamily="18" charset="0"/>
                <a:cs typeface="Times New Roman" pitchFamily="18" charset="0"/>
              </a:rPr>
              <a:t> Обучение и воспитание ребенка дошкольного возраста как </a:t>
            </a:r>
            <a:r>
              <a:rPr lang="ru-RU" sz="2000" b="1" dirty="0">
                <a:solidFill>
                  <a:srgbClr val="002060"/>
                </a:solidFill>
                <a:latin typeface="Times New Roman" pitchFamily="18" charset="0"/>
                <a:cs typeface="Times New Roman" pitchFamily="18" charset="0"/>
              </a:rPr>
              <a:t>Гражданина Российской Федерации</a:t>
            </a:r>
            <a:r>
              <a:rPr lang="ru-RU" sz="2000" dirty="0">
                <a:solidFill>
                  <a:srgbClr val="002060"/>
                </a:solidFill>
                <a:latin typeface="Times New Roman" pitchFamily="18" charset="0"/>
                <a:cs typeface="Times New Roman" pitchFamily="18" charset="0"/>
              </a:rPr>
              <a:t>, формирование основ его гражданской и культурной идентичности на соответствующем его возрасту содержании доступными средствами.</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2.</a:t>
            </a:r>
            <a:r>
              <a:rPr lang="ru-RU" sz="2000" dirty="0">
                <a:solidFill>
                  <a:srgbClr val="002060"/>
                </a:solidFill>
                <a:latin typeface="Times New Roman" pitchFamily="18" charset="0"/>
                <a:cs typeface="Times New Roman" pitchFamily="18" charset="0"/>
              </a:rPr>
              <a:t> Создание </a:t>
            </a:r>
            <a:r>
              <a:rPr lang="ru-RU" sz="2000" b="1" dirty="0">
                <a:solidFill>
                  <a:srgbClr val="002060"/>
                </a:solidFill>
                <a:latin typeface="Times New Roman" pitchFamily="18" charset="0"/>
                <a:cs typeface="Times New Roman" pitchFamily="18" charset="0"/>
              </a:rPr>
              <a:t>единого ядра содержания дошкольного образования</a:t>
            </a:r>
            <a:r>
              <a:rPr lang="ru-RU" sz="2000" dirty="0">
                <a:solidFill>
                  <a:srgbClr val="002060"/>
                </a:solidFill>
                <a:latin typeface="Times New Roman" pitchFamily="18" charset="0"/>
                <a:cs typeface="Times New Roman" pitchFamily="18" charset="0"/>
              </a:rPr>
              <a:t>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3</a:t>
            </a:r>
            <a:r>
              <a:rPr lang="ru-RU" sz="2000" b="1" dirty="0">
                <a:solidFill>
                  <a:srgbClr val="002060"/>
                </a:solidFill>
                <a:latin typeface="Times New Roman" pitchFamily="18" charset="0"/>
                <a:cs typeface="Times New Roman" pitchFamily="18" charset="0"/>
              </a:rPr>
              <a:t>.</a:t>
            </a:r>
            <a:r>
              <a:rPr lang="ru-RU" sz="2000" dirty="0">
                <a:solidFill>
                  <a:srgbClr val="002060"/>
                </a:solidFill>
                <a:latin typeface="Times New Roman" pitchFamily="18" charset="0"/>
                <a:cs typeface="Times New Roman" pitchFamily="18" charset="0"/>
              </a:rPr>
              <a:t>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a:t>
            </a:r>
            <a:r>
              <a:rPr lang="ru-RU" sz="2000" b="1" dirty="0">
                <a:solidFill>
                  <a:srgbClr val="002060"/>
                </a:solidFill>
                <a:latin typeface="Times New Roman" pitchFamily="18" charset="0"/>
                <a:cs typeface="Times New Roman" pitchFamily="18" charset="0"/>
              </a:rPr>
              <a:t>равные, качественные условия ДО</a:t>
            </a:r>
            <a:r>
              <a:rPr lang="ru-RU" sz="2000" dirty="0">
                <a:solidFill>
                  <a:srgbClr val="002060"/>
                </a:solidFill>
                <a:latin typeface="Times New Roman" pitchFamily="18" charset="0"/>
                <a:cs typeface="Times New Roman" pitchFamily="18" charset="0"/>
              </a:rPr>
              <a:t>, вне зависимости от места проживания» </a:t>
            </a:r>
            <a:br>
              <a:rPr lang="ru-RU" sz="2000" dirty="0">
                <a:solidFill>
                  <a:srgbClr val="002060"/>
                </a:solidFill>
                <a:latin typeface="Times New Roman" pitchFamily="18" charset="0"/>
                <a:cs typeface="Times New Roman" pitchFamily="18" charset="0"/>
              </a:rPr>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685522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457200"/>
            <a:ext cx="8001000" cy="5867400"/>
          </a:xfrm>
        </p:spPr>
        <p:txBody>
          <a:bodyPr>
            <a:normAutofit/>
          </a:bodyPr>
          <a:lstStyle/>
          <a:p>
            <a:r>
              <a:rPr lang="ru-RU" sz="2000" dirty="0">
                <a:solidFill>
                  <a:srgbClr val="002060"/>
                </a:solidFill>
                <a:latin typeface="Times New Roman" pitchFamily="18" charset="0"/>
                <a:cs typeface="Times New Roman" pitchFamily="18" charset="0"/>
              </a:rPr>
              <a:t>«Федеральная программа определяет </a:t>
            </a:r>
            <a:r>
              <a:rPr lang="ru-RU" sz="2000" b="1" dirty="0">
                <a:solidFill>
                  <a:srgbClr val="002060"/>
                </a:solidFill>
                <a:latin typeface="Times New Roman" pitchFamily="18" charset="0"/>
                <a:cs typeface="Times New Roman" pitchFamily="18" charset="0"/>
              </a:rPr>
              <a:t>единые для Российской Федерации</a:t>
            </a:r>
            <a:r>
              <a:rPr lang="ru-RU" sz="2000" dirty="0">
                <a:solidFill>
                  <a:srgbClr val="002060"/>
                </a:solidFill>
                <a:latin typeface="Times New Roman" pitchFamily="18" charset="0"/>
                <a:cs typeface="Times New Roman" pitchFamily="18" charset="0"/>
              </a:rPr>
              <a:t> базовые </a:t>
            </a:r>
            <a:r>
              <a:rPr lang="ru-RU" sz="2000" b="1" dirty="0">
                <a:solidFill>
                  <a:srgbClr val="002060"/>
                </a:solidFill>
                <a:latin typeface="Times New Roman" pitchFamily="18" charset="0"/>
                <a:cs typeface="Times New Roman" pitchFamily="18" charset="0"/>
              </a:rPr>
              <a:t>объем и содержание ДО</a:t>
            </a:r>
            <a:r>
              <a:rPr lang="ru-RU" sz="2000" dirty="0">
                <a:solidFill>
                  <a:srgbClr val="002060"/>
                </a:solidFill>
                <a:latin typeface="Times New Roman" pitchFamily="18" charset="0"/>
                <a:cs typeface="Times New Roman" pitchFamily="18" charset="0"/>
              </a:rPr>
              <a:t>, осваиваемые обучающимися в организациях, осуществляющих образовательную деятельность (далее – ДОО), и </a:t>
            </a:r>
            <a:r>
              <a:rPr lang="ru-RU" sz="2000" b="1" dirty="0">
                <a:solidFill>
                  <a:srgbClr val="002060"/>
                </a:solidFill>
                <a:latin typeface="Times New Roman" pitchFamily="18" charset="0"/>
                <a:cs typeface="Times New Roman" pitchFamily="18" charset="0"/>
              </a:rPr>
              <a:t>планируемые результаты освоения образовательной программы»</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Содержание</a:t>
            </a:r>
            <a:r>
              <a:rPr lang="ru-RU" sz="2000" dirty="0">
                <a:solidFill>
                  <a:srgbClr val="002060"/>
                </a:solidFill>
                <a:latin typeface="Times New Roman" pitchFamily="18" charset="0"/>
                <a:cs typeface="Times New Roman" pitchFamily="18" charset="0"/>
              </a:rPr>
              <a:t> и </a:t>
            </a:r>
            <a:r>
              <a:rPr lang="ru-RU" sz="2000" b="1" dirty="0">
                <a:solidFill>
                  <a:srgbClr val="002060"/>
                </a:solidFill>
                <a:latin typeface="Times New Roman" pitchFamily="18" charset="0"/>
                <a:cs typeface="Times New Roman" pitchFamily="18" charset="0"/>
              </a:rPr>
              <a:t>планируемые образовательные результаты</a:t>
            </a:r>
            <a:r>
              <a:rPr lang="ru-RU" sz="2000" dirty="0">
                <a:solidFill>
                  <a:srgbClr val="002060"/>
                </a:solidFill>
                <a:latin typeface="Times New Roman" pitchFamily="18" charset="0"/>
                <a:cs typeface="Times New Roman" pitchFamily="18" charset="0"/>
              </a:rPr>
              <a:t>, заявленные в ФОП ДО, </a:t>
            </a:r>
            <a:r>
              <a:rPr lang="ru-RU" sz="2000" b="1" dirty="0">
                <a:solidFill>
                  <a:srgbClr val="002060"/>
                </a:solidFill>
                <a:latin typeface="Times New Roman" pitchFamily="18" charset="0"/>
                <a:cs typeface="Times New Roman" pitchFamily="18" charset="0"/>
              </a:rPr>
              <a:t>ОБЯЗАТЕЛЬНЫ для достижения в каждой ДОО.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09014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90600"/>
            <a:ext cx="6858000" cy="4724400"/>
          </a:xfrm>
        </p:spPr>
        <p:txBody>
          <a:bodyPr>
            <a:normAutofit fontScale="90000"/>
          </a:bodyPr>
          <a:lstStyle/>
          <a:p>
            <a:r>
              <a:rPr lang="ru-RU" sz="2400" b="1" dirty="0" smtClean="0">
                <a:solidFill>
                  <a:srgbClr val="002060"/>
                </a:solidFill>
                <a:latin typeface="Times New Roman" pitchFamily="18" charset="0"/>
                <a:cs typeface="Times New Roman" pitchFamily="18" charset="0"/>
              </a:rPr>
              <a:t>Особенности структуры ФОП  ДО</a:t>
            </a:r>
            <a:br>
              <a:rPr lang="ru-RU" sz="2400" b="1" dirty="0" smtClean="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Структура </a:t>
            </a:r>
            <a:r>
              <a:rPr lang="ru-RU" sz="2000" dirty="0">
                <a:solidFill>
                  <a:srgbClr val="002060"/>
                </a:solidFill>
                <a:latin typeface="Times New Roman" pitchFamily="18" charset="0"/>
                <a:cs typeface="Times New Roman" pitchFamily="18" charset="0"/>
              </a:rPr>
              <a:t>ООП ДО: </a:t>
            </a:r>
            <a:r>
              <a:rPr lang="ru-RU" sz="2000" b="1" dirty="0">
                <a:solidFill>
                  <a:srgbClr val="002060"/>
                </a:solidFill>
                <a:latin typeface="Times New Roman" pitchFamily="18" charset="0"/>
                <a:cs typeface="Times New Roman" pitchFamily="18" charset="0"/>
              </a:rPr>
              <a:t>целевой, содержательный, организационный разделы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целевом разделе</a:t>
            </a:r>
            <a:r>
              <a:rPr lang="ru-RU" sz="2000" dirty="0">
                <a:solidFill>
                  <a:srgbClr val="002060"/>
                </a:solidFill>
                <a:latin typeface="Times New Roman" pitchFamily="18" charset="0"/>
                <a:cs typeface="Times New Roman" pitchFamily="18" charset="0"/>
              </a:rPr>
              <a:t>: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Пояснительная </a:t>
            </a:r>
            <a:r>
              <a:rPr lang="ru-RU" sz="2000" dirty="0">
                <a:solidFill>
                  <a:srgbClr val="002060"/>
                </a:solidFill>
                <a:latin typeface="Times New Roman" pitchFamily="18" charset="0"/>
                <a:cs typeface="Times New Roman" pitchFamily="18" charset="0"/>
              </a:rPr>
              <a:t>записка: цель, задачи, принципы, подходы к формированию Программы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Планируемые </a:t>
            </a:r>
            <a:r>
              <a:rPr lang="ru-RU" sz="2000" dirty="0">
                <a:solidFill>
                  <a:srgbClr val="002060"/>
                </a:solidFill>
                <a:latin typeface="Times New Roman" pitchFamily="18" charset="0"/>
                <a:cs typeface="Times New Roman" pitchFamily="18" charset="0"/>
              </a:rPr>
              <a:t>результаты реализации </a:t>
            </a:r>
            <a:r>
              <a:rPr lang="ru-RU" sz="2000" dirty="0" smtClean="0">
                <a:solidFill>
                  <a:srgbClr val="002060"/>
                </a:solidFill>
                <a:latin typeface="Times New Roman" pitchFamily="18" charset="0"/>
                <a:cs typeface="Times New Roman" pitchFamily="18" charset="0"/>
              </a:rPr>
              <a:t>Программы</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Педагогическая </a:t>
            </a:r>
            <a:r>
              <a:rPr lang="ru-RU" sz="2000" b="1" dirty="0">
                <a:solidFill>
                  <a:srgbClr val="002060"/>
                </a:solidFill>
                <a:latin typeface="Times New Roman" pitchFamily="18" charset="0"/>
                <a:cs typeface="Times New Roman" pitchFamily="18" charset="0"/>
              </a:rPr>
              <a:t>диагностика достижения планируемых результатов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содержательном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Задачи </a:t>
            </a:r>
            <a:r>
              <a:rPr lang="ru-RU" sz="2000" dirty="0">
                <a:solidFill>
                  <a:srgbClr val="002060"/>
                </a:solidFill>
                <a:latin typeface="Times New Roman" pitchFamily="18" charset="0"/>
                <a:cs typeface="Times New Roman" pitchFamily="18" charset="0"/>
              </a:rPr>
              <a:t>и содержания образования (обучения и воспитания) по образовательным областям: </a:t>
            </a:r>
            <a:r>
              <a:rPr lang="ru-RU" sz="2000" dirty="0" smtClean="0">
                <a:solidFill>
                  <a:srgbClr val="002060"/>
                </a:solidFill>
                <a:latin typeface="Times New Roman" pitchFamily="18" charset="0"/>
                <a:cs typeface="Times New Roman" pitchFamily="18" charset="0"/>
              </a:rPr>
              <a:t>социально-коммуникативное развитие; познавательное развитие; речевое развитие; художественно-эстетическое развитие; физическое </a:t>
            </a:r>
            <a:r>
              <a:rPr lang="ru-RU" sz="2000" dirty="0">
                <a:solidFill>
                  <a:srgbClr val="002060"/>
                </a:solidFill>
                <a:latin typeface="Times New Roman" pitchFamily="18" charset="0"/>
                <a:cs typeface="Times New Roman" pitchFamily="18" charset="0"/>
              </a:rPr>
              <a:t>развитие</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47418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57200"/>
            <a:ext cx="7620000" cy="5867400"/>
          </a:xfrm>
        </p:spPr>
        <p:txBody>
          <a:bodyPr>
            <a:normAutofit/>
          </a:bodyPr>
          <a:lstStyle/>
          <a:p>
            <a:pPr algn="l"/>
            <a:r>
              <a:rPr lang="ru-RU" sz="2000" b="1" dirty="0" smtClean="0">
                <a:solidFill>
                  <a:srgbClr val="002060"/>
                </a:solidFill>
                <a:latin typeface="Times New Roman" pitchFamily="18" charset="0"/>
                <a:cs typeface="Times New Roman" pitchFamily="18" charset="0"/>
              </a:rPr>
              <a:t>- Вариативные </a:t>
            </a:r>
            <a:r>
              <a:rPr lang="ru-RU" sz="2000" b="1" dirty="0">
                <a:solidFill>
                  <a:srgbClr val="002060"/>
                </a:solidFill>
                <a:latin typeface="Times New Roman" pitchFamily="18" charset="0"/>
                <a:cs typeface="Times New Roman" pitchFamily="18" charset="0"/>
              </a:rPr>
              <a:t>формы, способы, методы и средства реализации </a:t>
            </a:r>
            <a:r>
              <a:rPr lang="ru-RU" sz="2000" b="1" dirty="0" smtClean="0">
                <a:solidFill>
                  <a:srgbClr val="002060"/>
                </a:solidFill>
                <a:latin typeface="Times New Roman" pitchFamily="18" charset="0"/>
                <a:cs typeface="Times New Roman" pitchFamily="18" charset="0"/>
              </a:rPr>
              <a:t>Программы;</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Особенности </a:t>
            </a:r>
            <a:r>
              <a:rPr lang="ru-RU" sz="2000" b="1" dirty="0">
                <a:solidFill>
                  <a:srgbClr val="002060"/>
                </a:solidFill>
                <a:latin typeface="Times New Roman" pitchFamily="18" charset="0"/>
                <a:cs typeface="Times New Roman" pitchFamily="18" charset="0"/>
              </a:rPr>
              <a:t>образовательной деятельности разных видов и культурных </a:t>
            </a:r>
            <a:r>
              <a:rPr lang="ru-RU" sz="2000" b="1" dirty="0" smtClean="0">
                <a:solidFill>
                  <a:srgbClr val="002060"/>
                </a:solidFill>
                <a:latin typeface="Times New Roman" pitchFamily="18" charset="0"/>
                <a:cs typeface="Times New Roman" pitchFamily="18" charset="0"/>
              </a:rPr>
              <a:t>практик;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t>
            </a:r>
            <a:r>
              <a:rPr lang="ru-RU" sz="2000" b="1" dirty="0" smtClean="0">
                <a:solidFill>
                  <a:srgbClr val="002060"/>
                </a:solidFill>
                <a:latin typeface="Times New Roman" pitchFamily="18" charset="0"/>
                <a:cs typeface="Times New Roman" pitchFamily="18" charset="0"/>
              </a:rPr>
              <a:t>Способы </a:t>
            </a:r>
            <a:r>
              <a:rPr lang="ru-RU" sz="2000" b="1" dirty="0">
                <a:solidFill>
                  <a:srgbClr val="002060"/>
                </a:solidFill>
                <a:latin typeface="Times New Roman" pitchFamily="18" charset="0"/>
                <a:cs typeface="Times New Roman" pitchFamily="18" charset="0"/>
              </a:rPr>
              <a:t>и направления поддержки детской </a:t>
            </a:r>
            <a:r>
              <a:rPr lang="ru-RU" sz="2000" b="1" dirty="0" smtClean="0">
                <a:solidFill>
                  <a:srgbClr val="002060"/>
                </a:solidFill>
                <a:latin typeface="Times New Roman" pitchFamily="18" charset="0"/>
                <a:cs typeface="Times New Roman" pitchFamily="18" charset="0"/>
              </a:rPr>
              <a:t>инициативы;</a:t>
            </a:r>
            <a:r>
              <a:rPr lang="ru-RU" sz="2000" dirty="0" smtClean="0">
                <a:solidFill>
                  <a:srgbClr val="002060"/>
                </a:solidFill>
                <a:latin typeface="Times New Roman" pitchFamily="18" charset="0"/>
                <a:cs typeface="Times New Roman" pitchFamily="18" charset="0"/>
              </a:rPr>
              <a:t> Особенности </a:t>
            </a:r>
            <a:r>
              <a:rPr lang="ru-RU" sz="2000" dirty="0">
                <a:solidFill>
                  <a:srgbClr val="002060"/>
                </a:solidFill>
                <a:latin typeface="Times New Roman" pitchFamily="18" charset="0"/>
                <a:cs typeface="Times New Roman" pitchFamily="18" charset="0"/>
              </a:rPr>
              <a:t>взаимодействия педагогического коллектива с семьями </a:t>
            </a:r>
            <a:r>
              <a:rPr lang="ru-RU" sz="2000" dirty="0" smtClean="0">
                <a:solidFill>
                  <a:srgbClr val="002060"/>
                </a:solidFill>
                <a:latin typeface="Times New Roman" pitchFamily="18" charset="0"/>
                <a:cs typeface="Times New Roman" pitchFamily="18" charset="0"/>
              </a:rPr>
              <a:t>обучающихся;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Направления </a:t>
            </a:r>
            <a:r>
              <a:rPr lang="ru-RU" sz="2000" dirty="0">
                <a:solidFill>
                  <a:srgbClr val="002060"/>
                </a:solidFill>
                <a:latin typeface="Times New Roman" pitchFamily="18" charset="0"/>
                <a:cs typeface="Times New Roman" pitchFamily="18" charset="0"/>
              </a:rPr>
              <a:t>и задачи коррекционно-развивающей работы. </a:t>
            </a: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Содержание </a:t>
            </a:r>
            <a:r>
              <a:rPr lang="ru-RU" sz="2000" dirty="0">
                <a:solidFill>
                  <a:srgbClr val="002060"/>
                </a:solidFill>
                <a:latin typeface="Times New Roman" pitchFamily="18" charset="0"/>
                <a:cs typeface="Times New Roman" pitchFamily="18" charset="0"/>
              </a:rPr>
              <a:t>коррекционно-развивающей работы на уровне </a:t>
            </a:r>
            <a:r>
              <a:rPr lang="ru-RU" sz="2000" dirty="0" smtClean="0">
                <a:solidFill>
                  <a:srgbClr val="002060"/>
                </a:solidFill>
                <a:latin typeface="Times New Roman" pitchFamily="18" charset="0"/>
                <a:cs typeface="Times New Roman" pitchFamily="18" charset="0"/>
              </a:rPr>
              <a:t>ДОО; </a:t>
            </a:r>
            <a:r>
              <a:rPr lang="ru-RU" sz="2000" b="1" dirty="0" smtClean="0">
                <a:solidFill>
                  <a:srgbClr val="002060"/>
                </a:solidFill>
                <a:latin typeface="Times New Roman" pitchFamily="18" charset="0"/>
                <a:cs typeface="Times New Roman" pitchFamily="18" charset="0"/>
              </a:rPr>
              <a:t>Федеральная </a:t>
            </a:r>
            <a:r>
              <a:rPr lang="ru-RU" sz="2000" b="1" dirty="0">
                <a:solidFill>
                  <a:srgbClr val="002060"/>
                </a:solidFill>
                <a:latin typeface="Times New Roman" pitchFamily="18" charset="0"/>
                <a:cs typeface="Times New Roman" pitchFamily="18" charset="0"/>
              </a:rPr>
              <a:t>рабочая программа </a:t>
            </a:r>
            <a:r>
              <a:rPr lang="ru-RU" sz="2000" b="1" dirty="0" smtClean="0">
                <a:solidFill>
                  <a:srgbClr val="002060"/>
                </a:solidFill>
                <a:latin typeface="Times New Roman" pitchFamily="18" charset="0"/>
                <a:cs typeface="Times New Roman" pitchFamily="18" charset="0"/>
              </a:rPr>
              <a:t>воспитания</a:t>
            </a:r>
            <a:r>
              <a:rPr lang="ru-RU" sz="2000" b="1" dirty="0">
                <a:solidFill>
                  <a:srgbClr val="002060"/>
                </a:solidFill>
              </a:rPr>
              <a:t> </a:t>
            </a:r>
            <a:r>
              <a:rPr lang="ru-RU" sz="2000" dirty="0">
                <a:solidFill>
                  <a:srgbClr val="002060"/>
                </a:solidFill>
              </a:rPr>
              <a:t/>
            </a:r>
            <a:br>
              <a:rPr lang="ru-RU" sz="2000" dirty="0">
                <a:solidFill>
                  <a:srgbClr val="002060"/>
                </a:solidFill>
              </a:rPr>
            </a:br>
            <a:r>
              <a:rPr lang="ru-RU" sz="2000" b="1" dirty="0" smtClean="0">
                <a:solidFill>
                  <a:srgbClr val="002060"/>
                </a:solidFill>
                <a:latin typeface="Times New Roman" pitchFamily="18" charset="0"/>
                <a:cs typeface="Times New Roman" pitchFamily="18" charset="0"/>
              </a:rPr>
              <a:t>В </a:t>
            </a:r>
            <a:r>
              <a:rPr lang="ru-RU" sz="2000" b="1" dirty="0">
                <a:solidFill>
                  <a:srgbClr val="002060"/>
                </a:solidFill>
                <a:latin typeface="Times New Roman" pitchFamily="18" charset="0"/>
                <a:cs typeface="Times New Roman" pitchFamily="18" charset="0"/>
              </a:rPr>
              <a:t>организационном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Психолого-педагогические </a:t>
            </a:r>
            <a:r>
              <a:rPr lang="ru-RU" sz="2000" dirty="0">
                <a:solidFill>
                  <a:srgbClr val="002060"/>
                </a:solidFill>
                <a:latin typeface="Times New Roman" pitchFamily="18" charset="0"/>
                <a:cs typeface="Times New Roman" pitchFamily="18" charset="0"/>
              </a:rPr>
              <a:t>условия реализации Программы </a:t>
            </a:r>
            <a:r>
              <a:rPr lang="ru-RU" sz="2000" dirty="0" smtClean="0">
                <a:solidFill>
                  <a:srgbClr val="002060"/>
                </a:solidFill>
                <a:latin typeface="Times New Roman" pitchFamily="18" charset="0"/>
                <a:cs typeface="Times New Roman" pitchFamily="18" charset="0"/>
              </a:rPr>
              <a:t>;</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Особенности </a:t>
            </a:r>
            <a:r>
              <a:rPr lang="ru-RU" sz="2000" dirty="0">
                <a:solidFill>
                  <a:srgbClr val="002060"/>
                </a:solidFill>
                <a:latin typeface="Times New Roman" pitchFamily="18" charset="0"/>
                <a:cs typeface="Times New Roman" pitchFamily="18" charset="0"/>
              </a:rPr>
              <a:t>организации развивающей предметно-пространственной среды </a:t>
            </a:r>
            <a:r>
              <a:rPr lang="ru-RU" sz="2000" dirty="0" smtClean="0">
                <a:solidFill>
                  <a:srgbClr val="002060"/>
                </a:solidFill>
                <a:latin typeface="Times New Roman" pitchFamily="18" charset="0"/>
                <a:cs typeface="Times New Roman" pitchFamily="18" charset="0"/>
              </a:rPr>
              <a:t>;</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9518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lstStyle/>
          <a:p>
            <a:r>
              <a:rPr lang="ru-RU" b="1" dirty="0">
                <a:solidFill>
                  <a:srgbClr val="002060"/>
                </a:solidFill>
                <a:latin typeface="Times New Roman"/>
                <a:ea typeface="Calibri"/>
              </a:rPr>
              <a:t>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a:t>
            </a:r>
            <a:r>
              <a:rPr lang="ru-RU" b="1" dirty="0" smtClean="0">
                <a:solidFill>
                  <a:srgbClr val="002060"/>
                </a:solidFill>
                <a:latin typeface="Times New Roman"/>
                <a:ea typeface="Calibri"/>
              </a:rPr>
              <a:t>ноябре 2022 г. </a:t>
            </a:r>
            <a:endParaRPr lang="ru-RU" dirty="0">
              <a:solidFill>
                <a:srgbClr val="002060"/>
              </a:solidFill>
            </a:endParaRPr>
          </a:p>
        </p:txBody>
      </p:sp>
      <p:sp>
        <p:nvSpPr>
          <p:cNvPr id="3" name="Объект 2"/>
          <p:cNvSpPr>
            <a:spLocks noGrp="1"/>
          </p:cNvSpPr>
          <p:nvPr>
            <p:ph idx="1"/>
          </p:nvPr>
        </p:nvSpPr>
        <p:spPr>
          <a:xfrm>
            <a:off x="457200" y="6019800"/>
            <a:ext cx="8229600" cy="106363"/>
          </a:xfrm>
        </p:spPr>
        <p:txBody>
          <a:bodyPr>
            <a:normAutofit fontScale="25000" lnSpcReduction="20000"/>
          </a:bodyPr>
          <a:lstStyle/>
          <a:p>
            <a:endParaRPr lang="ru-RU" dirty="0"/>
          </a:p>
        </p:txBody>
      </p:sp>
    </p:spTree>
    <p:extLst>
      <p:ext uri="{BB962C8B-B14F-4D97-AF65-F5344CB8AC3E}">
        <p14:creationId xmlns:p14="http://schemas.microsoft.com/office/powerpoint/2010/main" val="35789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85800"/>
            <a:ext cx="8077200" cy="5562600"/>
          </a:xfrm>
        </p:spPr>
        <p:txBody>
          <a:bodyPr>
            <a:normAutofit/>
          </a:bodyPr>
          <a:lstStyle/>
          <a:p>
            <a:r>
              <a:rPr lang="ru-RU" sz="2000" dirty="0">
                <a:solidFill>
                  <a:srgbClr val="002060"/>
                </a:solidFill>
                <a:latin typeface="Times New Roman" pitchFamily="18" charset="0"/>
                <a:cs typeface="Times New Roman" pitchFamily="18" charset="0"/>
              </a:rPr>
              <a:t>- Материально-техническое обеспечение Программы, обеспеченность методическими материалами и средствами обучения и </a:t>
            </a:r>
            <a:r>
              <a:rPr lang="ru-RU" sz="2000" dirty="0" smtClean="0">
                <a:solidFill>
                  <a:srgbClr val="002060"/>
                </a:solidFill>
                <a:latin typeface="Times New Roman" pitchFamily="18" charset="0"/>
                <a:cs typeface="Times New Roman" pitchFamily="18" charset="0"/>
              </a:rPr>
              <a:t>воспитания;  </a:t>
            </a:r>
            <a:r>
              <a:rPr lang="ru-RU" sz="2000" b="1" dirty="0" smtClean="0">
                <a:solidFill>
                  <a:srgbClr val="002060"/>
                </a:solidFill>
                <a:latin typeface="Times New Roman" pitchFamily="18" charset="0"/>
                <a:cs typeface="Times New Roman" pitchFamily="18" charset="0"/>
              </a:rPr>
              <a:t>Примерный </a:t>
            </a:r>
            <a:r>
              <a:rPr lang="ru-RU" sz="2000" b="1" dirty="0">
                <a:solidFill>
                  <a:srgbClr val="002060"/>
                </a:solidFill>
                <a:latin typeface="Times New Roman" pitchFamily="18" charset="0"/>
                <a:cs typeface="Times New Roman" pitchFamily="18" charset="0"/>
              </a:rPr>
              <a:t>перечень литературных, музыкальных, художественных, анимационных произведений для реализации </a:t>
            </a:r>
            <a:r>
              <a:rPr lang="ru-RU" sz="2000" b="1" dirty="0" smtClean="0">
                <a:solidFill>
                  <a:srgbClr val="002060"/>
                </a:solidFill>
                <a:latin typeface="Times New Roman" pitchFamily="18" charset="0"/>
                <a:cs typeface="Times New Roman" pitchFamily="18" charset="0"/>
              </a:rPr>
              <a:t>Программы;</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a:t>
            </a:r>
            <a:r>
              <a:rPr lang="ru-RU" sz="2000" dirty="0" smtClean="0">
                <a:solidFill>
                  <a:srgbClr val="002060"/>
                </a:solidFill>
                <a:latin typeface="Times New Roman" pitchFamily="18" charset="0"/>
                <a:cs typeface="Times New Roman" pitchFamily="18" charset="0"/>
              </a:rPr>
              <a:t>Кадровые </a:t>
            </a:r>
            <a:r>
              <a:rPr lang="ru-RU" sz="2000" dirty="0">
                <a:solidFill>
                  <a:srgbClr val="002060"/>
                </a:solidFill>
                <a:latin typeface="Times New Roman" pitchFamily="18" charset="0"/>
                <a:cs typeface="Times New Roman" pitchFamily="18" charset="0"/>
              </a:rPr>
              <a:t>условия реализации </a:t>
            </a:r>
            <a:r>
              <a:rPr lang="ru-RU" sz="2000" dirty="0" smtClean="0">
                <a:solidFill>
                  <a:srgbClr val="002060"/>
                </a:solidFill>
                <a:latin typeface="Times New Roman" pitchFamily="18" charset="0"/>
                <a:cs typeface="Times New Roman" pitchFamily="18" charset="0"/>
              </a:rPr>
              <a:t>Программы;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Примерный </a:t>
            </a:r>
            <a:r>
              <a:rPr lang="ru-RU" sz="2000" dirty="0">
                <a:solidFill>
                  <a:srgbClr val="002060"/>
                </a:solidFill>
                <a:latin typeface="Times New Roman" pitchFamily="18" charset="0"/>
                <a:cs typeface="Times New Roman" pitchFamily="18" charset="0"/>
              </a:rPr>
              <a:t>режим и распорядок дня в дошкольных </a:t>
            </a:r>
            <a:r>
              <a:rPr lang="ru-RU" sz="2000" dirty="0" smtClean="0">
                <a:solidFill>
                  <a:srgbClr val="002060"/>
                </a:solidFill>
                <a:latin typeface="Times New Roman" pitchFamily="18" charset="0"/>
                <a:cs typeface="Times New Roman" pitchFamily="18" charset="0"/>
              </a:rPr>
              <a:t>группах; </a:t>
            </a:r>
            <a:r>
              <a:rPr lang="ru-RU" sz="2000" b="1" dirty="0" smtClean="0">
                <a:solidFill>
                  <a:srgbClr val="002060"/>
                </a:solidFill>
                <a:latin typeface="Times New Roman" pitchFamily="18" charset="0"/>
                <a:cs typeface="Times New Roman" pitchFamily="18" charset="0"/>
              </a:rPr>
              <a:t>Федеральный </a:t>
            </a:r>
            <a:r>
              <a:rPr lang="ru-RU" sz="2000" b="1" dirty="0">
                <a:solidFill>
                  <a:srgbClr val="002060"/>
                </a:solidFill>
                <a:latin typeface="Times New Roman" pitchFamily="18" charset="0"/>
                <a:cs typeface="Times New Roman" pitchFamily="18" charset="0"/>
              </a:rPr>
              <a:t>календарный план </a:t>
            </a:r>
            <a:r>
              <a:rPr lang="ru-RU" sz="2000" b="1" dirty="0" smtClean="0">
                <a:solidFill>
                  <a:srgbClr val="002060"/>
                </a:solidFill>
                <a:latin typeface="Times New Roman" pitchFamily="18" charset="0"/>
                <a:cs typeface="Times New Roman" pitchFamily="18" charset="0"/>
              </a:rPr>
              <a:t>воспитательной.</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62367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800" b="1" dirty="0">
                <a:solidFill>
                  <a:srgbClr val="002060"/>
                </a:solidFill>
                <a:latin typeface="Times New Roman" pitchFamily="18" charset="0"/>
                <a:cs typeface="Times New Roman" pitchFamily="18" charset="0"/>
              </a:rPr>
              <a:t>Цель ФОП </a:t>
            </a:r>
            <a:r>
              <a:rPr lang="ru-RU" sz="2800" b="1" dirty="0" smtClean="0">
                <a:solidFill>
                  <a:srgbClr val="002060"/>
                </a:solidFill>
                <a:latin typeface="Times New Roman" pitchFamily="18" charset="0"/>
                <a:cs typeface="Times New Roman" pitchFamily="18" charset="0"/>
              </a:rPr>
              <a:t>ДО: </a:t>
            </a:r>
            <a:r>
              <a:rPr lang="ru-RU" sz="2800" dirty="0">
                <a:solidFill>
                  <a:srgbClr val="002060"/>
                </a:solidFill>
                <a:latin typeface="Times New Roman" pitchFamily="18" charset="0"/>
                <a:cs typeface="Times New Roman" pitchFamily="18" charset="0"/>
              </a:rPr>
              <a:t> </a:t>
            </a:r>
            <a:br>
              <a:rPr lang="ru-RU" sz="2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a:t>
            </a:r>
            <a:r>
              <a:rPr lang="ru-RU" sz="2000" b="1" dirty="0"/>
              <a:t/>
            </a:r>
            <a:br>
              <a:rPr lang="ru-RU" sz="2000" b="1" dirty="0"/>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73360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457200"/>
            <a:ext cx="7467600" cy="5791200"/>
          </a:xfrm>
        </p:spPr>
        <p:txBody>
          <a:bodyPr>
            <a:normAutofit fontScale="90000"/>
          </a:bodyPr>
          <a:lstStyle/>
          <a:p>
            <a:pPr lvl="0"/>
            <a:r>
              <a:rPr lang="ru-RU" sz="3100" b="1" dirty="0">
                <a:solidFill>
                  <a:srgbClr val="002060"/>
                </a:solidFill>
                <a:latin typeface="Times New Roman" pitchFamily="18" charset="0"/>
                <a:cs typeface="Times New Roman" pitchFamily="18" charset="0"/>
              </a:rPr>
              <a:t>Задачи ФОП ДО (новое</a:t>
            </a:r>
            <a:r>
              <a:rPr lang="ru-RU" sz="3100" b="1" dirty="0" smtClean="0">
                <a:solidFill>
                  <a:srgbClr val="002060"/>
                </a:solidFill>
                <a:latin typeface="Times New Roman" pitchFamily="18" charset="0"/>
                <a:cs typeface="Times New Roman" pitchFamily="18" charset="0"/>
              </a:rPr>
              <a:t>):</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1. Обеспечить </a:t>
            </a:r>
            <a:r>
              <a:rPr lang="ru-RU" sz="2400" b="1" dirty="0">
                <a:solidFill>
                  <a:srgbClr val="002060"/>
                </a:solidFill>
                <a:latin typeface="Times New Roman" pitchFamily="18" charset="0"/>
                <a:cs typeface="Times New Roman" pitchFamily="18" charset="0"/>
              </a:rPr>
              <a:t>единые</a:t>
            </a:r>
            <a:r>
              <a:rPr lang="ru-RU" sz="2400" dirty="0">
                <a:solidFill>
                  <a:srgbClr val="002060"/>
                </a:solidFill>
                <a:latin typeface="Times New Roman" pitchFamily="18" charset="0"/>
                <a:cs typeface="Times New Roman" pitchFamily="18" charset="0"/>
              </a:rPr>
              <a:t> для России </a:t>
            </a:r>
            <a:r>
              <a:rPr lang="ru-RU" sz="2400" b="1" dirty="0">
                <a:solidFill>
                  <a:srgbClr val="002060"/>
                </a:solidFill>
                <a:latin typeface="Times New Roman" pitchFamily="18" charset="0"/>
                <a:cs typeface="Times New Roman" pitchFamily="18" charset="0"/>
              </a:rPr>
              <a:t>содержание</a:t>
            </a:r>
            <a:r>
              <a:rPr lang="ru-RU" sz="2400" dirty="0">
                <a:solidFill>
                  <a:srgbClr val="002060"/>
                </a:solidFill>
                <a:latin typeface="Times New Roman" pitchFamily="18" charset="0"/>
                <a:cs typeface="Times New Roman" pitchFamily="18" charset="0"/>
              </a:rPr>
              <a:t> дошкольного образования </a:t>
            </a:r>
            <a:r>
              <a:rPr lang="ru-RU" sz="2400" b="1" dirty="0">
                <a:solidFill>
                  <a:srgbClr val="002060"/>
                </a:solidFill>
                <a:latin typeface="Times New Roman" pitchFamily="18" charset="0"/>
                <a:cs typeface="Times New Roman" pitchFamily="18" charset="0"/>
              </a:rPr>
              <a:t>планируемые результаты</a:t>
            </a:r>
            <a:r>
              <a:rPr lang="ru-RU" sz="2400" dirty="0">
                <a:solidFill>
                  <a:srgbClr val="002060"/>
                </a:solidFill>
                <a:latin typeface="Times New Roman" pitchFamily="18" charset="0"/>
                <a:cs typeface="Times New Roman" pitchFamily="18" charset="0"/>
              </a:rPr>
              <a:t> освоения образовательной программы</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2. Приобщать </a:t>
            </a:r>
            <a:r>
              <a:rPr lang="ru-RU" sz="2400" dirty="0">
                <a:solidFill>
                  <a:srgbClr val="002060"/>
                </a:solidFill>
                <a:latin typeface="Times New Roman" pitchFamily="18" charset="0"/>
                <a:cs typeface="Times New Roman" pitchFamily="18" charset="0"/>
              </a:rPr>
              <a:t>детей в соответствии с возрастными особенностями </a:t>
            </a:r>
            <a:r>
              <a:rPr lang="ru-RU" sz="2400"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r>
              <a:rPr lang="ru-RU" sz="2400" dirty="0" smtClean="0">
                <a:solidFill>
                  <a:srgbClr val="002060"/>
                </a:solidFill>
                <a:latin typeface="Times New Roman" pitchFamily="18" charset="0"/>
                <a:cs typeface="Times New Roman" pitchFamily="18" charset="0"/>
              </a:rPr>
              <a:t>3. Обеспечить </a:t>
            </a:r>
            <a:r>
              <a:rPr lang="ru-RU" sz="2400"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sz="2400"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10714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457200"/>
            <a:ext cx="7848600" cy="5867400"/>
          </a:xfrm>
        </p:spPr>
        <p:txBody>
          <a:bodyPr>
            <a:normAutofit fontScale="90000"/>
          </a:bodyPr>
          <a:lstStyle/>
          <a:p>
            <a:r>
              <a:rPr lang="ru-RU" sz="2000" b="1" dirty="0">
                <a:solidFill>
                  <a:srgbClr val="002060"/>
                </a:solidFill>
                <a:latin typeface="Times New Roman" pitchFamily="18" charset="0"/>
                <a:cs typeface="Times New Roman" pitchFamily="18" charset="0"/>
              </a:rPr>
              <a:t>Принципы ФОП </a:t>
            </a:r>
            <a:r>
              <a:rPr lang="ru-RU" sz="2000" b="1" dirty="0" smtClean="0">
                <a:solidFill>
                  <a:srgbClr val="002060"/>
                </a:solidFill>
                <a:latin typeface="Times New Roman" pitchFamily="18" charset="0"/>
                <a:cs typeface="Times New Roman" pitchFamily="18" charset="0"/>
              </a:rPr>
              <a:t>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выстраивать </a:t>
            </a:r>
            <a:r>
              <a:rPr lang="ru-RU" sz="2000" dirty="0">
                <a:solidFill>
                  <a:srgbClr val="002060"/>
                </a:solidFill>
                <a:latin typeface="Times New Roman" pitchFamily="18" charset="0"/>
                <a:cs typeface="Times New Roman" pitchFamily="18" charset="0"/>
              </a:rPr>
              <a:t>образовательную деятельность на основе индивидуальных особенностей каждого </a:t>
            </a:r>
            <a:r>
              <a:rPr lang="ru-RU" sz="2000" dirty="0" smtClean="0">
                <a:solidFill>
                  <a:srgbClr val="002060"/>
                </a:solidFill>
                <a:latin typeface="Times New Roman" pitchFamily="18" charset="0"/>
                <a:cs typeface="Times New Roman" pitchFamily="18" charset="0"/>
              </a:rPr>
              <a:t>ребенка;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обеспечивать </a:t>
            </a:r>
            <a:r>
              <a:rPr lang="ru-RU" sz="2000" dirty="0">
                <a:solidFill>
                  <a:srgbClr val="002060"/>
                </a:solidFill>
                <a:latin typeface="Times New Roman" pitchFamily="18" charset="0"/>
                <a:cs typeface="Times New Roman" pitchFamily="18" charset="0"/>
              </a:rPr>
              <a:t>сотрудничество родителей и детей, совершеннолетних членов семьи, которые принимают участие в их </a:t>
            </a:r>
            <a:r>
              <a:rPr lang="ru-RU" sz="2000" dirty="0" smtClean="0">
                <a:solidFill>
                  <a:srgbClr val="002060"/>
                </a:solidFill>
                <a:latin typeface="Times New Roman" pitchFamily="18" charset="0"/>
                <a:cs typeface="Times New Roman" pitchFamily="18" charset="0"/>
              </a:rPr>
              <a:t>воспитании;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поддерживать </a:t>
            </a:r>
            <a:r>
              <a:rPr lang="ru-RU" sz="2000" dirty="0">
                <a:solidFill>
                  <a:srgbClr val="002060"/>
                </a:solidFill>
                <a:latin typeface="Times New Roman" pitchFamily="18" charset="0"/>
                <a:cs typeface="Times New Roman" pitchFamily="18" charset="0"/>
              </a:rPr>
              <a:t>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a:t>
            </a:r>
            <a:r>
              <a:rPr lang="ru-RU" sz="2000" dirty="0" smtClean="0">
                <a:solidFill>
                  <a:srgbClr val="002060"/>
                </a:solidFill>
                <a:latin typeface="Times New Roman" pitchFamily="18" charset="0"/>
                <a:cs typeface="Times New Roman" pitchFamily="18" charset="0"/>
              </a:rPr>
              <a:t>государства;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формировать </a:t>
            </a:r>
            <a:r>
              <a:rPr lang="ru-RU" sz="2000" dirty="0">
                <a:solidFill>
                  <a:srgbClr val="002060"/>
                </a:solidFill>
                <a:latin typeface="Times New Roman" pitchFamily="18" charset="0"/>
                <a:cs typeface="Times New Roman" pitchFamily="18" charset="0"/>
              </a:rPr>
              <a:t>познавательные интересы и  познавательные действия в различных видах </a:t>
            </a:r>
            <a:r>
              <a:rPr lang="ru-RU" sz="2000" dirty="0" smtClean="0">
                <a:solidFill>
                  <a:srgbClr val="002060"/>
                </a:solidFill>
                <a:latin typeface="Times New Roman" pitchFamily="18" charset="0"/>
                <a:cs typeface="Times New Roman" pitchFamily="18" charset="0"/>
              </a:rPr>
              <a:t>деятельности;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учитывать </a:t>
            </a:r>
            <a:r>
              <a:rPr lang="ru-RU" sz="2000" dirty="0">
                <a:solidFill>
                  <a:srgbClr val="002060"/>
                </a:solidFill>
                <a:latin typeface="Times New Roman" pitchFamily="18" charset="0"/>
                <a:cs typeface="Times New Roman" pitchFamily="18" charset="0"/>
              </a:rPr>
              <a:t>этнокультурную ситуацию развития </a:t>
            </a:r>
            <a:r>
              <a:rPr lang="ru-RU" sz="2000" dirty="0" smtClean="0">
                <a:solidFill>
                  <a:srgbClr val="002060"/>
                </a:solidFill>
                <a:latin typeface="Times New Roman" pitchFamily="18" charset="0"/>
                <a:cs typeface="Times New Roman" pitchFamily="18" charset="0"/>
              </a:rPr>
              <a:t>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обеспечивать </a:t>
            </a:r>
            <a:r>
              <a:rPr lang="ru-RU" sz="2000" dirty="0">
                <a:solidFill>
                  <a:srgbClr val="002060"/>
                </a:solidFill>
                <a:latin typeface="Times New Roman" pitchFamily="18" charset="0"/>
                <a:cs typeface="Times New Roman" pitchFamily="18" charset="0"/>
              </a:rPr>
              <a:t>возрастную адекватность дошкольного образования, когда условия, требования, методы соответствуют возрасту и особенностям развития </a:t>
            </a:r>
            <a:r>
              <a:rPr lang="ru-RU" sz="2000" dirty="0" smtClean="0">
                <a:solidFill>
                  <a:srgbClr val="002060"/>
                </a:solidFill>
                <a:latin typeface="Times New Roman" pitchFamily="18" charset="0"/>
                <a:cs typeface="Times New Roman" pitchFamily="18" charset="0"/>
              </a:rPr>
              <a:t>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организовывать </a:t>
            </a:r>
            <a:r>
              <a:rPr lang="ru-RU" sz="2000" dirty="0">
                <a:solidFill>
                  <a:srgbClr val="002060"/>
                </a:solidFill>
                <a:latin typeface="Times New Roman" pitchFamily="18" charset="0"/>
                <a:cs typeface="Times New Roman" pitchFamily="18" charset="0"/>
              </a:rPr>
              <a:t>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36882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7912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a:t>
            </a:r>
            <a:r>
              <a:rPr lang="ru-RU" sz="2000" b="1" dirty="0" smtClean="0">
                <a:solidFill>
                  <a:srgbClr val="002060"/>
                </a:solidFill>
                <a:latin typeface="Times New Roman" pitchFamily="18" charset="0"/>
                <a:cs typeface="Times New Roman" pitchFamily="18" charset="0"/>
              </a:rPr>
              <a:t>детально.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a:t>
            </a:r>
            <a:r>
              <a:rPr lang="ru-RU" sz="2000" dirty="0" smtClean="0">
                <a:solidFill>
                  <a:srgbClr val="002060"/>
                </a:solidFill>
                <a:latin typeface="Times New Roman" pitchFamily="18" charset="0"/>
                <a:cs typeface="Times New Roman" pitchFamily="18" charset="0"/>
              </a:rPr>
              <a:t>–</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7"/>
              </a:rPr>
              <a:t>на этапе завершения </a:t>
            </a:r>
            <a:r>
              <a:rPr lang="ru-RU" sz="2000" u="sng" dirty="0" smtClean="0">
                <a:solidFill>
                  <a:srgbClr val="002060"/>
                </a:solidFill>
                <a:latin typeface="Times New Roman" pitchFamily="18" charset="0"/>
                <a:cs typeface="Times New Roman" pitchFamily="18" charset="0"/>
                <a:hlinkClick r:id="rId7"/>
              </a:rPr>
              <a:t>освоения</a:t>
            </a:r>
            <a:r>
              <a:rPr lang="ru-RU" sz="2000" u="sng" dirty="0" smtClean="0">
                <a:solidFill>
                  <a:srgbClr val="002060"/>
                </a:solidFill>
                <a:latin typeface="Times New Roman" pitchFamily="18" charset="0"/>
                <a:cs typeface="Times New Roman" pitchFamily="18" charset="0"/>
              </a:rPr>
              <a:t/>
            </a:r>
            <a:br>
              <a:rPr lang="ru-RU" sz="2000" u="sng" dirty="0" smtClean="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5- </a:t>
            </a:r>
            <a:r>
              <a:rPr lang="ru-RU" sz="2000" dirty="0" err="1">
                <a:solidFill>
                  <a:srgbClr val="002060"/>
                </a:solidFill>
                <a:latin typeface="Times New Roman" pitchFamily="18" charset="0"/>
                <a:cs typeface="Times New Roman" pitchFamily="18" charset="0"/>
              </a:rPr>
              <a:t>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p14="http://schemas.microsoft.com/office/powerpoint/2010/main" val="2696452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2162"/>
          </a:xfrm>
        </p:spPr>
        <p:txBody>
          <a:bodyPr>
            <a:normAutofit/>
          </a:bodyPr>
          <a:lstStyle/>
          <a:p>
            <a:r>
              <a:rPr lang="ru-RU" sz="3200" b="1" dirty="0" smtClean="0">
                <a:solidFill>
                  <a:srgbClr val="002060"/>
                </a:solidFill>
                <a:latin typeface="Times New Roman" pitchFamily="18" charset="0"/>
                <a:cs typeface="Times New Roman" pitchFamily="18" charset="0"/>
              </a:rPr>
              <a:t>Педагогическая диагностика</a:t>
            </a:r>
            <a:endParaRPr lang="ru-RU" sz="32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1219200" y="1219200"/>
            <a:ext cx="7391400" cy="4906963"/>
          </a:xfrm>
        </p:spPr>
        <p:txBody>
          <a:bodyPr>
            <a:normAutofit/>
          </a:bodyPr>
          <a:lstStyle/>
          <a:p>
            <a:pPr lvl="0"/>
            <a:r>
              <a:rPr lang="ru-RU" sz="2000"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ФОП ДО направлена </a:t>
            </a:r>
            <a:r>
              <a:rPr lang="ru-RU" sz="2000" b="1" dirty="0">
                <a:solidFill>
                  <a:srgbClr val="002060"/>
                </a:solidFill>
                <a:latin typeface="Times New Roman" pitchFamily="18" charset="0"/>
                <a:cs typeface="Times New Roman" pitchFamily="18" charset="0"/>
              </a:rPr>
              <a:t>на изучение деятельностных умений ребенка, его интересов, предпочтений, склонностей, личностных особенностей, способов взаимодействия со взрослыми и сверстниками</a:t>
            </a:r>
            <a:r>
              <a:rPr lang="ru-RU" sz="2000" dirty="0">
                <a:solidFill>
                  <a:srgbClr val="002060"/>
                </a:solidFill>
                <a:latin typeface="Times New Roman" pitchFamily="18" charset="0"/>
                <a:cs typeface="Times New Roman" pitchFamily="18" charset="0"/>
              </a:rPr>
              <a:t> </a:t>
            </a:r>
          </a:p>
          <a:p>
            <a:pPr lvl="0"/>
            <a:r>
              <a:rPr lang="ru-RU" sz="2000" dirty="0">
                <a:solidFill>
                  <a:srgbClr val="002060"/>
                </a:solidFill>
                <a:latin typeface="Times New Roman" pitchFamily="18" charset="0"/>
                <a:cs typeface="Times New Roman" pitchFamily="18" charset="0"/>
              </a:rPr>
              <a:t>Цели педагогической диагностики, а также особенности ее проведения (основные формы, методы) определяются ФГОС ДО (п.3.2.3 и п. 4.6).</a:t>
            </a:r>
          </a:p>
          <a:p>
            <a:pPr marL="0" indent="0">
              <a:buNone/>
            </a:pPr>
            <a:r>
              <a:rPr lang="ru-RU" sz="2000" b="1" dirty="0">
                <a:solidFill>
                  <a:srgbClr val="002060"/>
                </a:solidFill>
                <a:latin typeface="Times New Roman" pitchFamily="18" charset="0"/>
                <a:cs typeface="Times New Roman" pitchFamily="18" charset="0"/>
              </a:rPr>
              <a:t>Периодичность проведения диагностики, способ и форма фиксации результатов определяется ДОО</a:t>
            </a:r>
            <a:r>
              <a:rPr lang="ru-RU" sz="2000" dirty="0">
                <a:solidFill>
                  <a:srgbClr val="002060"/>
                </a:solidFill>
                <a:latin typeface="Times New Roman" pitchFamily="18" charset="0"/>
                <a:cs typeface="Times New Roman" pitchFamily="18" charset="0"/>
              </a:rPr>
              <a:t>. В ФОП </a:t>
            </a:r>
            <a:r>
              <a:rPr lang="ru-RU" sz="2000" b="1" dirty="0">
                <a:solidFill>
                  <a:srgbClr val="002060"/>
                </a:solidFill>
                <a:latin typeface="Times New Roman" pitchFamily="18" charset="0"/>
                <a:cs typeface="Times New Roman" pitchFamily="18" charset="0"/>
              </a:rPr>
              <a:t>уточнена оптимальная периодичность</a:t>
            </a:r>
            <a:r>
              <a:rPr lang="ru-RU" sz="2000" dirty="0">
                <a:solidFill>
                  <a:srgbClr val="002060"/>
                </a:solidFill>
                <a:latin typeface="Times New Roman" pitchFamily="18" charset="0"/>
                <a:cs typeface="Times New Roman" pitchFamily="18" charset="0"/>
              </a:rPr>
              <a:t> – дважды в года (стартовая, с учетом адаптационно периода, и заключительная на этапе освоения содержания программы возрастной группой). </a:t>
            </a:r>
          </a:p>
        </p:txBody>
      </p:sp>
    </p:spTree>
    <p:extLst>
      <p:ext uri="{BB962C8B-B14F-4D97-AF65-F5344CB8AC3E}">
        <p14:creationId xmlns:p14="http://schemas.microsoft.com/office/powerpoint/2010/main" val="1683014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2400" b="1" dirty="0">
                <a:solidFill>
                  <a:srgbClr val="002060"/>
                </a:solidFill>
                <a:latin typeface="Times New Roman" pitchFamily="18" charset="0"/>
                <a:cs typeface="Times New Roman" pitchFamily="18" charset="0"/>
              </a:rPr>
              <a:t>Результаты педагогической диагностики </a:t>
            </a:r>
            <a:r>
              <a:rPr lang="ru-RU" sz="2400" dirty="0">
                <a:solidFill>
                  <a:srgbClr val="002060"/>
                </a:solidFill>
                <a:latin typeface="Times New Roman" pitchFamily="18" charset="0"/>
                <a:cs typeface="Times New Roman" pitchFamily="18" charset="0"/>
              </a:rPr>
              <a:t>(мониторинга) могут использоваться исключительно для решения следующих образовательных задач:</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оптимизации работы с группой детей</a:t>
            </a:r>
          </a:p>
        </p:txBody>
      </p:sp>
    </p:spTree>
    <p:extLst>
      <p:ext uri="{BB962C8B-B14F-4D97-AF65-F5344CB8AC3E}">
        <p14:creationId xmlns:p14="http://schemas.microsoft.com/office/powerpoint/2010/main" val="3163666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a:solidFill>
                  <a:srgbClr val="002060"/>
                </a:solidFill>
                <a:latin typeface="Times New Roman" pitchFamily="18" charset="0"/>
                <a:cs typeface="Times New Roman" pitchFamily="18" charset="0"/>
              </a:rPr>
              <a:t>Проведение психологической диагностики определяется положениями ФГОС ДО (п. 3.2.3) Психологическая диагностика</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lvl="0"/>
            <a:r>
              <a:rPr lang="ru-RU" sz="2000" b="1" dirty="0">
                <a:solidFill>
                  <a:srgbClr val="002060"/>
                </a:solidFill>
                <a:latin typeface="Times New Roman" pitchFamily="18" charset="0"/>
                <a:cs typeface="Times New Roman" pitchFamily="18" charset="0"/>
              </a:rPr>
              <a:t>Цель</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психологической диагностики</a:t>
            </a:r>
            <a:r>
              <a:rPr lang="ru-RU" sz="2000" dirty="0">
                <a:solidFill>
                  <a:srgbClr val="002060"/>
                </a:solidFill>
                <a:latin typeface="Times New Roman" pitchFamily="18" charset="0"/>
                <a:cs typeface="Times New Roman" pitchFamily="18" charset="0"/>
              </a:rPr>
              <a:t> – выявить и изучить индивидуально-психологические особенности детей, причины трудностей в освоении образовательной программы.</a:t>
            </a:r>
          </a:p>
          <a:p>
            <a:pPr lvl="0"/>
            <a:r>
              <a:rPr lang="ru-RU" sz="2000" b="1" dirty="0">
                <a:solidFill>
                  <a:srgbClr val="002060"/>
                </a:solidFill>
                <a:latin typeface="Times New Roman" pitchFamily="18" charset="0"/>
                <a:cs typeface="Times New Roman" pitchFamily="18" charset="0"/>
              </a:rPr>
              <a:t>Кто проводит:</a:t>
            </a:r>
            <a:r>
              <a:rPr lang="ru-RU" sz="2000" dirty="0">
                <a:solidFill>
                  <a:srgbClr val="002060"/>
                </a:solidFill>
                <a:latin typeface="Times New Roman" pitchFamily="18" charset="0"/>
                <a:cs typeface="Times New Roman" pitchFamily="18" charset="0"/>
              </a:rPr>
              <a:t> квалифицированные специалисты – педагоги-психологи, психологи.</a:t>
            </a:r>
          </a:p>
          <a:p>
            <a:pPr lvl="0"/>
            <a:r>
              <a:rPr lang="ru-RU" sz="2000" b="1" dirty="0">
                <a:solidFill>
                  <a:srgbClr val="002060"/>
                </a:solidFill>
                <a:latin typeface="Times New Roman" pitchFamily="18" charset="0"/>
                <a:cs typeface="Times New Roman" pitchFamily="18" charset="0"/>
              </a:rPr>
              <a:t>Какие условия:</a:t>
            </a:r>
            <a:r>
              <a:rPr lang="ru-RU" sz="2000" dirty="0">
                <a:solidFill>
                  <a:srgbClr val="002060"/>
                </a:solidFill>
                <a:latin typeface="Times New Roman" pitchFamily="18" charset="0"/>
                <a:cs typeface="Times New Roman" pitchFamily="18" charset="0"/>
              </a:rPr>
              <a:t> ребенок участвует в психологической диагностике только с согласия родителей или законных представителей.</a:t>
            </a:r>
          </a:p>
          <a:p>
            <a:pPr lvl="0"/>
            <a:r>
              <a:rPr lang="ru-RU" sz="2000" b="1" dirty="0">
                <a:solidFill>
                  <a:srgbClr val="002060"/>
                </a:solidFill>
                <a:latin typeface="Times New Roman" pitchFamily="18" charset="0"/>
                <a:cs typeface="Times New Roman" pitchFamily="18" charset="0"/>
              </a:rPr>
              <a:t>Как использовать результаты:</a:t>
            </a:r>
            <a:r>
              <a:rPr lang="ru-RU" sz="2000" dirty="0">
                <a:solidFill>
                  <a:srgbClr val="002060"/>
                </a:solidFill>
                <a:latin typeface="Times New Roman" pitchFamily="18" charset="0"/>
                <a:cs typeface="Times New Roman" pitchFamily="18" charset="0"/>
              </a:rPr>
              <a:t> по результатам психологической диагностики специалисты организуют психологическое сопровождение и адресную психологическую помощь детям.</a:t>
            </a: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25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smtClean="0">
                <a:solidFill>
                  <a:srgbClr val="002060"/>
                </a:solidFill>
                <a:latin typeface="Times New Roman" pitchFamily="18" charset="0"/>
                <a:cs typeface="Times New Roman" pitchFamily="18" charset="0"/>
              </a:rPr>
              <a:t>Содержательный раздел</a:t>
            </a:r>
            <a:endParaRPr lang="ru-RU" sz="20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914400" y="914400"/>
            <a:ext cx="7620000" cy="5211763"/>
          </a:xfrm>
        </p:spPr>
        <p:txBody>
          <a:bodyPr>
            <a:normAutofit fontScale="92500"/>
          </a:bodyPr>
          <a:lstStyle/>
          <a:p>
            <a:pPr marL="0" indent="0">
              <a:buNone/>
            </a:pPr>
            <a:r>
              <a:rPr lang="ru-RU" sz="20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2000" b="1" dirty="0">
                <a:solidFill>
                  <a:srgbClr val="002060"/>
                </a:solidFill>
                <a:latin typeface="Times New Roman" pitchFamily="18" charset="0"/>
                <a:cs typeface="Times New Roman" pitchFamily="18" charset="0"/>
              </a:rPr>
              <a:t>дополнено и расширено</a:t>
            </a:r>
            <a:r>
              <a:rPr lang="ru-RU" sz="2000" dirty="0">
                <a:solidFill>
                  <a:srgbClr val="002060"/>
                </a:solidFill>
                <a:latin typeface="Times New Roman" pitchFamily="18" charset="0"/>
                <a:cs typeface="Times New Roman" pitchFamily="18" charset="0"/>
              </a:rPr>
              <a:t>, с учетом цели, задач, планируемых результатов </a:t>
            </a:r>
          </a:p>
          <a:p>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Содержание образовательных областей </a:t>
            </a:r>
            <a:r>
              <a:rPr lang="ru-RU" sz="20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2000" dirty="0">
                <a:solidFill>
                  <a:srgbClr val="002060"/>
                </a:solidFill>
                <a:latin typeface="Times New Roman" pitchFamily="18" charset="0"/>
                <a:cs typeface="Times New Roman" pitchFamily="18" charset="0"/>
              </a:rPr>
              <a:t> </a:t>
            </a:r>
          </a:p>
          <a:p>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20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20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878524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fontScale="90000"/>
          </a:bodyPr>
          <a:lstStyle/>
          <a:p>
            <a:r>
              <a:rPr lang="ru-RU" sz="2000" b="1" dirty="0" smtClean="0"/>
              <a:t>5. </a:t>
            </a:r>
            <a:r>
              <a:rPr lang="ru-RU" sz="2000" dirty="0" smtClean="0">
                <a:solidFill>
                  <a:srgbClr val="002060"/>
                </a:solidFill>
                <a:latin typeface="Times New Roman" pitchFamily="18" charset="0"/>
                <a:cs typeface="Times New Roman" pitchFamily="18" charset="0"/>
              </a:rPr>
              <a:t>Могут </a:t>
            </a:r>
            <a:r>
              <a:rPr lang="ru-RU" sz="2000" dirty="0">
                <a:solidFill>
                  <a:srgbClr val="002060"/>
                </a:solidFill>
                <a:latin typeface="Times New Roman" pitchFamily="18" charset="0"/>
                <a:cs typeface="Times New Roman" pitchFamily="18" charset="0"/>
              </a:rPr>
              <a:t>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Уточнены методы реализации задач воспитания, методы реализации задач обучения дошкольников.</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r>
              <a:rPr lang="ru-RU" sz="2000" dirty="0"/>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99761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26162"/>
          </a:xfrm>
        </p:spPr>
        <p:txBody>
          <a:bodyPr>
            <a:normAutofit/>
          </a:bodyPr>
          <a:lstStyle/>
          <a:p>
            <a:r>
              <a:rPr lang="ru-RU" sz="3200" dirty="0">
                <a:solidFill>
                  <a:srgbClr val="002060"/>
                </a:solidFill>
                <a:latin typeface="Times New Roman"/>
                <a:ea typeface="Calibri"/>
              </a:rPr>
              <a:t>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a:t>
            </a:r>
            <a:r>
              <a:rPr lang="ru-RU" sz="3200" u="sng" dirty="0">
                <a:solidFill>
                  <a:srgbClr val="002060"/>
                </a:solidFill>
                <a:latin typeface="Times New Roman"/>
                <a:ea typeface="Calibri"/>
                <a:cs typeface="Times New Roman"/>
                <a:hlinkClick r:id="rId2"/>
              </a:rPr>
              <a:t>проект программы</a:t>
            </a:r>
            <a:r>
              <a:rPr lang="ru-RU" sz="3200" dirty="0">
                <a:solidFill>
                  <a:srgbClr val="002060"/>
                </a:solidFill>
                <a:latin typeface="Times New Roman"/>
                <a:ea typeface="Calibri"/>
              </a:rPr>
              <a:t> стал доступен для общественного обсуждения </a:t>
            </a:r>
            <a:endParaRPr lang="ru-RU"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409183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077200" cy="6019800"/>
          </a:xfrm>
        </p:spPr>
        <p:txBody>
          <a:bodyPr>
            <a:normAutofit/>
          </a:bodyPr>
          <a:lstStyle/>
          <a:p>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15.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522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smtClean="0">
                <a:solidFill>
                  <a:srgbClr val="002060"/>
                </a:solidFill>
                <a:latin typeface="Times New Roman" pitchFamily="18" charset="0"/>
                <a:cs typeface="Times New Roman" pitchFamily="18" charset="0"/>
              </a:rPr>
              <a:t>Организационный раздел</a:t>
            </a:r>
            <a:endParaRPr lang="ru-RU" sz="2800" b="1"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a:xfrm>
            <a:off x="457200" y="990600"/>
            <a:ext cx="8229600" cy="5135563"/>
          </a:xfrm>
        </p:spPr>
        <p:txBody>
          <a:bodyPr>
            <a:normAutofit/>
          </a:bodyPr>
          <a:lstStyle/>
          <a:p>
            <a:pPr marL="0" indent="0">
              <a:buNone/>
            </a:pPr>
            <a:r>
              <a:rPr lang="ru-RU" sz="2000" b="1" dirty="0" smtClean="0">
                <a:solidFill>
                  <a:srgbClr val="002060"/>
                </a:solidFill>
                <a:latin typeface="Times New Roman" pitchFamily="18" charset="0"/>
                <a:cs typeface="Times New Roman" pitchFamily="18" charset="0"/>
              </a:rPr>
              <a:t>1. </a:t>
            </a:r>
            <a:r>
              <a:rPr lang="ru-RU" sz="2000" dirty="0" smtClean="0">
                <a:solidFill>
                  <a:srgbClr val="002060"/>
                </a:solidFill>
                <a:latin typeface="Times New Roman" pitchFamily="18" charset="0"/>
                <a:cs typeface="Times New Roman" pitchFamily="18" charset="0"/>
              </a:rPr>
              <a:t>Психолого-педагогические </a:t>
            </a:r>
            <a:r>
              <a:rPr lang="ru-RU" sz="2000" dirty="0">
                <a:solidFill>
                  <a:srgbClr val="002060"/>
                </a:solidFill>
                <a:latin typeface="Times New Roman" pitchFamily="18" charset="0"/>
                <a:cs typeface="Times New Roman" pitchFamily="18" charset="0"/>
              </a:rPr>
              <a:t>условия дополнены (например, </a:t>
            </a:r>
            <a:r>
              <a:rPr lang="ru-RU" sz="20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2000" b="1" dirty="0" smtClean="0">
                <a:solidFill>
                  <a:srgbClr val="002060"/>
                </a:solidFill>
                <a:latin typeface="Times New Roman" pitchFamily="18" charset="0"/>
                <a:cs typeface="Times New Roman" pitchFamily="18" charset="0"/>
              </a:rPr>
              <a:t>)</a:t>
            </a:r>
            <a:r>
              <a:rPr lang="ru-RU" sz="2000" dirty="0" smtClean="0">
                <a:solidFill>
                  <a:srgbClr val="002060"/>
                </a:solidFill>
                <a:latin typeface="Times New Roman" pitchFamily="18" charset="0"/>
                <a:cs typeface="Times New Roman" pitchFamily="18" charset="0"/>
              </a:rPr>
              <a:t>.</a:t>
            </a:r>
          </a:p>
          <a:p>
            <a:pPr marL="0" indent="0">
              <a:buNone/>
            </a:pPr>
            <a:r>
              <a:rPr lang="ru-RU" sz="2000" b="1" dirty="0" smtClean="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В блоке, посвященном РППС, </a:t>
            </a:r>
            <a:r>
              <a:rPr lang="ru-RU" sz="2000" b="1" dirty="0">
                <a:solidFill>
                  <a:srgbClr val="002060"/>
                </a:solidFill>
                <a:latin typeface="Times New Roman" pitchFamily="18" charset="0"/>
                <a:cs typeface="Times New Roman" pitchFamily="18" charset="0"/>
              </a:rPr>
              <a:t>уточнено</a:t>
            </a:r>
            <a:r>
              <a:rPr lang="ru-RU" sz="20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ДОО 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21040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867400"/>
          </a:xfrm>
        </p:spPr>
        <p:txBody>
          <a:bodyPr>
            <a:normAutofit fontScale="90000"/>
          </a:bodyPr>
          <a:lstStyle/>
          <a:p>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a:t>
            </a:r>
            <a:r>
              <a:rPr lang="ru-RU" sz="22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2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a:t>
            </a:r>
            <a:br>
              <a:rPr lang="ru-RU" sz="2000" dirty="0">
                <a:solidFill>
                  <a:srgbClr val="002060"/>
                </a:solidFill>
                <a:latin typeface="Times New Roman" pitchFamily="18" charset="0"/>
                <a:cs typeface="Times New Roman" pitchFamily="18" charset="0"/>
              </a:rPr>
            </a:br>
            <a:r>
              <a:rPr lang="ru-RU" sz="2200" b="1" dirty="0">
                <a:solidFill>
                  <a:srgbClr val="002060"/>
                </a:solidFill>
                <a:latin typeface="Times New Roman" pitchFamily="18" charset="0"/>
                <a:cs typeface="Times New Roman" pitchFamily="18" charset="0"/>
              </a:rPr>
              <a:t>4. </a:t>
            </a:r>
            <a:r>
              <a:rPr lang="ru-RU" sz="2200" dirty="0">
                <a:solidFill>
                  <a:srgbClr val="002060"/>
                </a:solidFill>
                <a:latin typeface="Times New Roman" pitchFamily="18" charset="0"/>
                <a:cs typeface="Times New Roman" pitchFamily="18" charset="0"/>
              </a:rPr>
              <a:t>Представлен </a:t>
            </a:r>
            <a:r>
              <a:rPr lang="ru-RU" sz="2200" b="1" dirty="0">
                <a:solidFill>
                  <a:srgbClr val="002060"/>
                </a:solidFill>
                <a:latin typeface="Times New Roman" pitchFamily="18" charset="0"/>
                <a:cs typeface="Times New Roman" pitchFamily="18" charset="0"/>
              </a:rPr>
              <a:t>развернутый примерный перечень</a:t>
            </a:r>
            <a:r>
              <a:rPr lang="ru-RU" sz="22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200" b="1" dirty="0">
                <a:solidFill>
                  <a:srgbClr val="002060"/>
                </a:solidFill>
                <a:latin typeface="Times New Roman" pitchFamily="18" charset="0"/>
                <a:cs typeface="Times New Roman" pitchFamily="18" charset="0"/>
              </a:rPr>
              <a:t>анимационных произведений</a:t>
            </a:r>
            <a:r>
              <a:rPr lang="ru-RU" sz="22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00215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sz="2000"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план является единым для ДОО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ДОО вправе наряду с указанными в плане, проводить иные мероприятия, согласно ключевым направлениям воспитания и дополнительного образования детей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детей.</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81908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400" dirty="0">
                <a:solidFill>
                  <a:srgbClr val="002060"/>
                </a:solidFill>
                <a:latin typeface="Times New Roman" pitchFamily="18" charset="0"/>
                <a:cs typeface="Times New Roman" pitchFamily="18" charset="0"/>
              </a:rPr>
              <a:t>Заявлено, что Министерство просвещения Российской Федерации будет реализовывать </a:t>
            </a:r>
            <a:r>
              <a:rPr lang="ru-RU" sz="2400" b="1" dirty="0">
                <a:solidFill>
                  <a:srgbClr val="002060"/>
                </a:solidFill>
                <a:latin typeface="Times New Roman" pitchFamily="18" charset="0"/>
                <a:cs typeface="Times New Roman" pitchFamily="18" charset="0"/>
              </a:rPr>
              <a:t>организационно-методическое сопровождение реализации ФОП. </a:t>
            </a:r>
            <a:r>
              <a:rPr lang="ru-RU" sz="2400" dirty="0">
                <a:solidFill>
                  <a:srgbClr val="002060"/>
                </a:solidFill>
                <a:latin typeface="Times New Roman" pitchFamily="18" charset="0"/>
                <a:cs typeface="Times New Roman" pitchFamily="18" charset="0"/>
              </a:rPr>
              <a:t>Соответственно, мы понимаем</a:t>
            </a:r>
            <a:r>
              <a:rPr lang="ru-RU" sz="2400" b="1"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что готовятся</a:t>
            </a:r>
            <a:r>
              <a:rPr lang="ru-RU" sz="2400" b="1" dirty="0">
                <a:solidFill>
                  <a:srgbClr val="002060"/>
                </a:solidFill>
                <a:latin typeface="Times New Roman" pitchFamily="18" charset="0"/>
                <a:cs typeface="Times New Roman" pitchFamily="18" charset="0"/>
              </a:rPr>
              <a:t> методические рекомендации по переходу на ФОП ДО, по реализации ООП на основе ФОП ДО.</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29498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400" b="1" dirty="0" smtClean="0">
                <a:solidFill>
                  <a:srgbClr val="002060"/>
                </a:solidFill>
                <a:latin typeface="Times New Roman" pitchFamily="18" charset="0"/>
                <a:cs typeface="Times New Roman" pitchFamily="18" charset="0"/>
              </a:rPr>
              <a:t>Что еще важно:</a:t>
            </a:r>
            <a:endParaRPr lang="ru-RU" sz="2400" b="1" dirty="0">
              <a:solidFill>
                <a:srgbClr val="002060"/>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422859690"/>
              </p:ext>
            </p:extLst>
          </p:nvPr>
        </p:nvGraphicFramePr>
        <p:xfrm>
          <a:off x="990600" y="990600"/>
          <a:ext cx="6477000" cy="5197376"/>
        </p:xfrm>
        <a:graphic>
          <a:graphicData uri="http://schemas.openxmlformats.org/drawingml/2006/table">
            <a:tbl>
              <a:tblPr firstRow="1" firstCol="1" bandRow="1">
                <a:tableStyleId>{5C22544A-7EE6-4342-B048-85BDC9FD1C3A}</a:tableStyleId>
              </a:tblPr>
              <a:tblGrid>
                <a:gridCol w="3200400"/>
                <a:gridCol w="3276600"/>
              </a:tblGrid>
              <a:tr h="2240592">
                <a:tc>
                  <a:txBody>
                    <a:bodyPr/>
                    <a:lstStyle/>
                    <a:p>
                      <a:pPr algn="just">
                        <a:lnSpc>
                          <a:spcPct val="115000"/>
                        </a:lnSpc>
                        <a:spcAft>
                          <a:spcPts val="0"/>
                        </a:spcAft>
                      </a:pPr>
                      <a:r>
                        <a:rPr lang="ru-RU" sz="1400" dirty="0">
                          <a:effectLst/>
                          <a:latin typeface="Times New Roman" pitchFamily="18" charset="0"/>
                          <a:cs typeface="Times New Roman" pitchFamily="18" charset="0"/>
                        </a:rPr>
                        <a:t>ООП ДО должны быть приведены в соответствие с ФОП ДО к 01.09.2023</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До 31.08.2023 ДОО имеют право работать по утвержденным ранее ООП ДО Крайний срок утверждения ООП ДО на основе ФОП ДО – 31.08.2023</a:t>
                      </a:r>
                      <a:endParaRPr lang="ru-RU" sz="1400" dirty="0">
                        <a:effectLst/>
                        <a:latin typeface="Times New Roman" pitchFamily="18" charset="0"/>
                        <a:ea typeface="Calibri"/>
                        <a:cs typeface="Times New Roman" pitchFamily="18" charset="0"/>
                      </a:endParaRPr>
                    </a:p>
                  </a:txBody>
                  <a:tcPr marL="68580" marR="68580" marT="0" marB="0"/>
                </a:tc>
              </a:tr>
              <a:tr h="987664">
                <a:tc>
                  <a:txBody>
                    <a:bodyPr/>
                    <a:lstStyle/>
                    <a:p>
                      <a:pPr algn="just">
                        <a:lnSpc>
                          <a:spcPct val="115000"/>
                        </a:lnSpc>
                        <a:spcAft>
                          <a:spcPts val="0"/>
                        </a:spcAft>
                      </a:pPr>
                      <a:r>
                        <a:rPr lang="ru-RU" sz="1400" dirty="0">
                          <a:effectLst/>
                          <a:latin typeface="Times New Roman" pitchFamily="18" charset="0"/>
                          <a:cs typeface="Times New Roman" pitchFamily="18" charset="0"/>
                        </a:rPr>
                        <a:t>Все ПООП ДО завершили свое действие</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 01.09.2023 ООП ДО должны соответствовать ФОП ДО Все группы ДОО должны перейти на ООП ДО на основе ФОП ДО с 01.09.2023</a:t>
                      </a:r>
                      <a:endParaRPr lang="ru-RU" sz="1400" dirty="0">
                        <a:effectLst/>
                        <a:latin typeface="Times New Roman" pitchFamily="18" charset="0"/>
                        <a:ea typeface="Calibri"/>
                        <a:cs typeface="Times New Roman" pitchFamily="18" charset="0"/>
                      </a:endParaRPr>
                    </a:p>
                  </a:txBody>
                  <a:tcPr marL="68580" marR="68580" marT="0" marB="0"/>
                </a:tc>
              </a:tr>
              <a:tr h="737079">
                <a:tc>
                  <a:txBody>
                    <a:bodyPr/>
                    <a:lstStyle/>
                    <a:p>
                      <a:pPr algn="just">
                        <a:lnSpc>
                          <a:spcPct val="115000"/>
                        </a:lnSpc>
                        <a:spcAft>
                          <a:spcPts val="0"/>
                        </a:spcAft>
                      </a:pPr>
                      <a:r>
                        <a:rPr lang="ru-RU" sz="1400">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Отдельная Рабочая программа воспитания в ДОО не требуется с 01.09.2023</a:t>
                      </a:r>
                      <a:endParaRPr lang="ru-RU" sz="1400" dirty="0">
                        <a:effectLst/>
                        <a:latin typeface="Times New Roman" pitchFamily="18" charset="0"/>
                        <a:ea typeface="Calibri"/>
                        <a:cs typeface="Times New Roman" pitchFamily="18" charset="0"/>
                      </a:endParaRPr>
                    </a:p>
                  </a:txBody>
                  <a:tcPr marL="68580" marR="68580" marT="0" marB="0"/>
                </a:tc>
              </a:tr>
              <a:tr h="987664">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ФОП ДО</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Могут быть выше</a:t>
                      </a:r>
                      <a:endParaRPr lang="ru-RU" sz="14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28812067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28600"/>
            <a:ext cx="8229600" cy="6172200"/>
          </a:xfrm>
        </p:spPr>
        <p:txBody>
          <a:bodyPr/>
          <a:lstStyle/>
          <a:p>
            <a:r>
              <a:rPr lang="ru-RU" b="1" dirty="0" smtClean="0">
                <a:solidFill>
                  <a:srgbClr val="002060"/>
                </a:solidFill>
                <a:latin typeface="Times New Roman" pitchFamily="18" charset="0"/>
                <a:cs typeface="Times New Roman" pitchFamily="18" charset="0"/>
              </a:rPr>
              <a:t>Спасибо за внимание!</a:t>
            </a:r>
            <a:endParaRPr lang="ru-RU"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763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3600" dirty="0">
                <a:solidFill>
                  <a:srgbClr val="002060"/>
                </a:solidFill>
                <a:latin typeface="Times New Roman" pitchFamily="18" charset="0"/>
                <a:cs typeface="Times New Roman" pitchFamily="18" charset="0"/>
              </a:rPr>
              <a:t>- с рождения до года (младенческий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1 до 3 лет (ранний дошкольный период); </a:t>
            </a:r>
            <a:br>
              <a:rPr lang="ru-RU" sz="3600" dirty="0">
                <a:solidFill>
                  <a:srgbClr val="002060"/>
                </a:solidFill>
                <a:latin typeface="Times New Roman" pitchFamily="18" charset="0"/>
                <a:cs typeface="Times New Roman" pitchFamily="18" charset="0"/>
              </a:rPr>
            </a:br>
            <a:r>
              <a:rPr lang="ru-RU" sz="3600" dirty="0">
                <a:solidFill>
                  <a:srgbClr val="002060"/>
                </a:solidFill>
                <a:latin typeface="Times New Roman" pitchFamily="18" charset="0"/>
                <a:cs typeface="Times New Roman" pitchFamily="18" charset="0"/>
              </a:rPr>
              <a:t>- от 3 до 7 лет (дошкольный период).</a:t>
            </a:r>
            <a:br>
              <a:rPr lang="ru-RU" sz="3600" dirty="0">
                <a:solidFill>
                  <a:srgbClr val="002060"/>
                </a:solidFill>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84982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33400"/>
            <a:ext cx="7772400" cy="5257800"/>
          </a:xfrm>
        </p:spPr>
        <p:txBody>
          <a:bodyPr>
            <a:normAutofit/>
          </a:bodyPr>
          <a:lstStyle/>
          <a:p>
            <a:pPr lvl="0" algn="l">
              <a:lnSpc>
                <a:spcPct val="115000"/>
              </a:lnSpc>
              <a:spcAft>
                <a:spcPts val="0"/>
              </a:spcAft>
              <a:tabLst>
                <a:tab pos="457200" algn="l"/>
              </a:tabLst>
            </a:pPr>
            <a:r>
              <a:rPr lang="ru-RU" sz="2000" dirty="0" smtClean="0">
                <a:solidFill>
                  <a:srgbClr val="002060"/>
                </a:solidFill>
                <a:latin typeface="Times New Roman"/>
                <a:ea typeface="Calibri"/>
                <a:cs typeface="Times New Roman"/>
              </a:rPr>
              <a:t>- </a:t>
            </a:r>
            <a:r>
              <a:rPr lang="ru-RU" sz="2000" b="1" dirty="0" smtClean="0">
                <a:solidFill>
                  <a:srgbClr val="002060"/>
                </a:solidFill>
                <a:latin typeface="Times New Roman"/>
                <a:ea typeface="Calibri"/>
                <a:cs typeface="Times New Roman"/>
              </a:rPr>
              <a:t>создать </a:t>
            </a:r>
            <a:r>
              <a:rPr lang="ru-RU" sz="2000" b="1" dirty="0">
                <a:solidFill>
                  <a:srgbClr val="002060"/>
                </a:solidFill>
                <a:latin typeface="Times New Roman"/>
                <a:ea typeface="Calibri"/>
                <a:cs typeface="Times New Roman"/>
              </a:rPr>
              <a:t>единое федеральное образовательное пространство для воспитания и развития </a:t>
            </a:r>
            <a:r>
              <a:rPr lang="ru-RU" sz="2000" b="1" dirty="0" smtClean="0">
                <a:solidFill>
                  <a:srgbClr val="002060"/>
                </a:solidFill>
                <a:latin typeface="Times New Roman"/>
                <a:ea typeface="Calibri"/>
                <a:cs typeface="Times New Roman"/>
              </a:rPr>
              <a:t>дошкольников;</a:t>
            </a:r>
            <a:r>
              <a:rPr lang="ru-RU" sz="1800" b="1" dirty="0" smtClean="0">
                <a:solidFill>
                  <a:srgbClr val="002060"/>
                </a:solidFill>
                <a:ea typeface="Calibri"/>
                <a:cs typeface="Times New Roman"/>
              </a:rPr>
              <a:t/>
            </a:r>
            <a:br>
              <a:rPr lang="ru-RU" sz="1800" b="1" dirty="0" smtClean="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обеспечить </a:t>
            </a:r>
            <a:r>
              <a:rPr lang="ru-RU" sz="2000" b="1" dirty="0">
                <a:solidFill>
                  <a:srgbClr val="002060"/>
                </a:solidFill>
                <a:latin typeface="Times New Roman"/>
                <a:ea typeface="Calibri"/>
                <a:cs typeface="Times New Roman"/>
              </a:rPr>
              <a:t>детям и родителям равные и качественные условия дошкольного образования на всей территории России; </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создать </a:t>
            </a:r>
            <a:r>
              <a:rPr lang="ru-RU" sz="2000" b="1" dirty="0">
                <a:solidFill>
                  <a:srgbClr val="002060"/>
                </a:solidFill>
                <a:latin typeface="Times New Roman"/>
                <a:ea typeface="Calibri"/>
                <a:cs typeface="Times New Roman"/>
              </a:rPr>
              <a:t>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a:t>
            </a:r>
            <a:r>
              <a:rPr lang="ru-RU" sz="1800" b="1" dirty="0">
                <a:solidFill>
                  <a:srgbClr val="002060"/>
                </a:solidFill>
                <a:ea typeface="Calibri"/>
                <a:cs typeface="Times New Roman"/>
              </a:rPr>
              <a:t/>
            </a:r>
            <a:br>
              <a:rPr lang="ru-RU" sz="1800" b="1" dirty="0">
                <a:solidFill>
                  <a:srgbClr val="002060"/>
                </a:solidFill>
                <a:ea typeface="Calibri"/>
                <a:cs typeface="Times New Roman"/>
              </a:rPr>
            </a:br>
            <a:r>
              <a:rPr lang="ru-RU" sz="1800" b="1" dirty="0" smtClean="0">
                <a:solidFill>
                  <a:srgbClr val="002060"/>
                </a:solidFill>
                <a:ea typeface="Calibri"/>
                <a:cs typeface="Times New Roman"/>
              </a:rPr>
              <a:t>- </a:t>
            </a:r>
            <a:r>
              <a:rPr lang="ru-RU" sz="2000" b="1" dirty="0" smtClean="0">
                <a:solidFill>
                  <a:srgbClr val="002060"/>
                </a:solidFill>
                <a:latin typeface="Times New Roman"/>
                <a:ea typeface="Calibri"/>
                <a:cs typeface="Times New Roman"/>
              </a:rPr>
              <a:t>воспитывать </a:t>
            </a:r>
            <a:r>
              <a:rPr lang="ru-RU" sz="2000" b="1" dirty="0">
                <a:solidFill>
                  <a:srgbClr val="002060"/>
                </a:solidFill>
                <a:latin typeface="Times New Roman"/>
                <a:ea typeface="Calibri"/>
                <a:cs typeface="Times New Roman"/>
              </a:rPr>
              <a:t>и развивать ребенка с активной гражданской позицией, патриотическими взглядами и ценностями</a:t>
            </a:r>
            <a:r>
              <a:rPr lang="ru-RU" sz="2000" dirty="0">
                <a:solidFill>
                  <a:srgbClr val="002060"/>
                </a:solidFill>
                <a:latin typeface="Times New Roman"/>
                <a:ea typeface="Calibri"/>
                <a:cs typeface="Times New Roman"/>
              </a:rPr>
              <a:t>.</a:t>
            </a:r>
            <a:r>
              <a:rPr lang="ru-RU" sz="1800" dirty="0">
                <a:solidFill>
                  <a:srgbClr val="002060"/>
                </a:solidFill>
                <a:ea typeface="Calibri"/>
                <a:cs typeface="Times New Roman"/>
              </a:rPr>
              <a:t/>
            </a:r>
            <a:br>
              <a:rPr lang="ru-RU" sz="1800" dirty="0">
                <a:solidFill>
                  <a:srgbClr val="002060"/>
                </a:solidFill>
                <a:ea typeface="Calibri"/>
                <a:cs typeface="Times New Roman"/>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10398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73762"/>
          </a:xfrm>
        </p:spPr>
        <p:txBody>
          <a:bodyPr>
            <a:normAutofit/>
          </a:bodyPr>
          <a:lstStyle/>
          <a:p>
            <a:pPr>
              <a:lnSpc>
                <a:spcPct val="115000"/>
              </a:lnSpc>
            </a:pPr>
            <a:r>
              <a:rPr lang="ru-RU" sz="2400" b="1" dirty="0" smtClean="0">
                <a:solidFill>
                  <a:srgbClr val="002060"/>
                </a:solidFill>
                <a:latin typeface="Times New Roman" pitchFamily="18" charset="0"/>
                <a:cs typeface="Times New Roman" pitchFamily="18" charset="0"/>
              </a:rPr>
              <a:t>Какие нормативно-правовые документы нацеливают нас на внесения изменений в ООП?</a:t>
            </a:r>
            <a:br>
              <a:rPr lang="ru-RU" sz="2400" b="1" dirty="0" smtClean="0">
                <a:solidFill>
                  <a:srgbClr val="002060"/>
                </a:solidFill>
                <a:latin typeface="Times New Roman" pitchFamily="18" charset="0"/>
                <a:cs typeface="Times New Roman" pitchFamily="18" charset="0"/>
              </a:rPr>
            </a:br>
            <a:r>
              <a:rPr lang="ru-RU" sz="2400" dirty="0">
                <a:solidFill>
                  <a:srgbClr val="002060"/>
                </a:solidFill>
                <a:latin typeface="Times New Roman"/>
                <a:ea typeface="Calibri"/>
                <a:cs typeface="Times New Roman"/>
              </a:rPr>
              <a:t>Федеральный закон от 24.09.2022 №371-ФЗ «О внесении изменений в Федеральный закон «Об образовании в Российской Федерации»  и статью </a:t>
            </a:r>
            <a:r>
              <a:rPr lang="ru-RU" sz="2400" dirty="0" smtClean="0">
                <a:solidFill>
                  <a:srgbClr val="002060"/>
                </a:solidFill>
                <a:latin typeface="Times New Roman"/>
                <a:ea typeface="Calibri"/>
                <a:cs typeface="Times New Roman"/>
              </a:rPr>
              <a:t>1.  </a:t>
            </a:r>
            <a:r>
              <a:rPr lang="ru-RU" sz="2400" dirty="0">
                <a:solidFill>
                  <a:srgbClr val="002060"/>
                </a:solidFill>
                <a:latin typeface="Times New Roman"/>
                <a:ea typeface="Calibri"/>
                <a:cs typeface="Times New Roman"/>
              </a:rPr>
              <a:t>Федерального закона «Об обязательных требованиях в Российской </a:t>
            </a:r>
            <a:r>
              <a:rPr lang="ru-RU" sz="2400" dirty="0" smtClean="0">
                <a:solidFill>
                  <a:srgbClr val="002060"/>
                </a:solidFill>
                <a:latin typeface="Times New Roman"/>
                <a:ea typeface="Calibri"/>
                <a:cs typeface="Times New Roman"/>
              </a:rPr>
              <a:t>Федерации;</a:t>
            </a:r>
            <a:br>
              <a:rPr lang="ru-RU" sz="2400" dirty="0" smtClean="0">
                <a:solidFill>
                  <a:srgbClr val="002060"/>
                </a:solidFill>
                <a:latin typeface="Times New Roman"/>
                <a:ea typeface="Calibri"/>
                <a:cs typeface="Times New Roman"/>
              </a:rPr>
            </a:br>
            <a:r>
              <a:rPr lang="ru-RU" sz="2000" dirty="0">
                <a:solidFill>
                  <a:srgbClr val="002060"/>
                </a:solidFill>
                <a:ea typeface="Calibri"/>
                <a:cs typeface="Times New Roman"/>
              </a:rPr>
              <a:t/>
            </a:r>
            <a:br>
              <a:rPr lang="ru-RU" sz="2000" dirty="0">
                <a:solidFill>
                  <a:srgbClr val="002060"/>
                </a:solidFill>
                <a:ea typeface="Calibri"/>
                <a:cs typeface="Times New Roman"/>
              </a:rPr>
            </a:br>
            <a:r>
              <a:rPr lang="ru-RU" sz="2400" b="1" dirty="0" smtClean="0">
                <a:solidFill>
                  <a:srgbClr val="002060"/>
                </a:solidFill>
                <a:latin typeface="Times New Roman" pitchFamily="18" charset="0"/>
                <a:cs typeface="Times New Roman" pitchFamily="18" charset="0"/>
              </a:rPr>
              <a:t/>
            </a:r>
            <a:br>
              <a:rPr lang="ru-RU" sz="2400" b="1" dirty="0" smtClean="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474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762000"/>
            <a:ext cx="7924800" cy="5334000"/>
          </a:xfrm>
        </p:spPr>
        <p:txBody>
          <a:bodyPr>
            <a:normAutofit/>
          </a:bodyPr>
          <a:lstStyle/>
          <a:p>
            <a:pPr algn="just"/>
            <a:r>
              <a:rPr lang="ru-RU" sz="2000" b="1" dirty="0" smtClean="0">
                <a:solidFill>
                  <a:srgbClr val="002060"/>
                </a:solidFill>
                <a:latin typeface="Times New Roman" pitchFamily="18" charset="0"/>
                <a:cs typeface="Times New Roman" pitchFamily="18" charset="0"/>
              </a:rPr>
              <a:t>1. </a:t>
            </a:r>
            <a:r>
              <a:rPr lang="ru-RU" sz="2000" dirty="0" smtClean="0">
                <a:solidFill>
                  <a:srgbClr val="002060"/>
                </a:solidFill>
              </a:rPr>
              <a:t>«</a:t>
            </a:r>
            <a:r>
              <a:rPr lang="ru-RU" sz="2000" dirty="0" smtClean="0">
                <a:solidFill>
                  <a:srgbClr val="002060"/>
                </a:solidFill>
                <a:latin typeface="Times New Roman" pitchFamily="18" charset="0"/>
                <a:cs typeface="Times New Roman" pitchFamily="18" charset="0"/>
              </a:rPr>
              <a:t>Образовательные </a:t>
            </a:r>
            <a:r>
              <a:rPr lang="ru-RU" sz="2000" dirty="0">
                <a:solidFill>
                  <a:srgbClr val="002060"/>
                </a:solidFill>
                <a:latin typeface="Times New Roman" pitchFamily="18" charset="0"/>
                <a:cs typeface="Times New Roman" pitchFamily="18" charset="0"/>
              </a:rPr>
              <a:t>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a:t>
            </a:r>
            <a:r>
              <a:rPr lang="ru-RU" sz="2000" b="1" dirty="0">
                <a:solidFill>
                  <a:srgbClr val="002060"/>
                </a:solidFill>
                <a:latin typeface="Times New Roman" pitchFamily="18" charset="0"/>
                <a:cs typeface="Times New Roman" pitchFamily="18" charset="0"/>
              </a:rPr>
              <a:t>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19337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85800"/>
            <a:ext cx="8153400" cy="4953000"/>
          </a:xfrm>
        </p:spPr>
        <p:txBody>
          <a:bodyPr>
            <a:normAutofit/>
          </a:bodyPr>
          <a:lstStyle/>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«Федеральная основная общеобразовательная программа - </a:t>
            </a:r>
            <a:r>
              <a:rPr lang="ru-RU" sz="2000" b="1" dirty="0">
                <a:solidFill>
                  <a:srgbClr val="002060"/>
                </a:solidFill>
                <a:latin typeface="Times New Roman" pitchFamily="18" charset="0"/>
                <a:cs typeface="Times New Roman" pitchFamily="18" charset="0"/>
              </a:rPr>
              <a:t>учебно-методическая документация</a:t>
            </a:r>
            <a:r>
              <a:rPr lang="ru-RU" sz="2000" dirty="0">
                <a:solidFill>
                  <a:srgbClr val="002060"/>
                </a:solidFill>
                <a:latin typeface="Times New Roman" pitchFamily="18" charset="0"/>
                <a:cs typeface="Times New Roman" pitchFamily="18" charset="0"/>
              </a:rPr>
              <a:t>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a:t>
            </a:r>
            <a:r>
              <a:rPr lang="ru-RU" sz="2000" b="1" dirty="0">
                <a:solidFill>
                  <a:srgbClr val="002060"/>
                </a:solidFill>
                <a:latin typeface="Times New Roman" pitchFamily="18" charset="0"/>
                <a:cs typeface="Times New Roman" pitchFamily="18" charset="0"/>
              </a:rPr>
              <a:t>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a:t>
            </a:r>
            <a:r>
              <a:rPr lang="ru-RU" sz="2000" b="1" dirty="0" smtClean="0">
                <a:solidFill>
                  <a:srgbClr val="002060"/>
                </a:solidFill>
                <a:latin typeface="Times New Roman" pitchFamily="18" charset="0"/>
                <a:cs typeface="Times New Roman" pitchFamily="18" charset="0"/>
              </a:rPr>
              <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3. </a:t>
            </a:r>
            <a:r>
              <a:rPr lang="ru-RU" sz="2000" dirty="0" smtClean="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«Основные общеобразовательные программы 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p14="http://schemas.microsoft.com/office/powerpoint/2010/main" val="276565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274638"/>
            <a:ext cx="7467600" cy="6126162"/>
          </a:xfrm>
        </p:spPr>
        <p:txBody>
          <a:bodyPr>
            <a:normAutofit/>
          </a:bodyPr>
          <a:lstStyle/>
          <a:p>
            <a:r>
              <a:rPr lang="ru-RU" sz="2000" b="1" dirty="0">
                <a:solidFill>
                  <a:srgbClr val="002060"/>
                </a:solidFill>
                <a:latin typeface="Times New Roman"/>
                <a:ea typeface="Calibri"/>
              </a:rPr>
              <a:t>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747900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1190</Words>
  <Application>Microsoft Office PowerPoint</Application>
  <PresentationFormat>Экран (4:3)</PresentationFormat>
  <Paragraphs>72</Paragraphs>
  <Slides>36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Times New Roman</vt:lpstr>
      <vt:lpstr>Office Theme</vt:lpstr>
      <vt:lpstr>МБДОУ Детский сад № 2 «Звёздочка»  ГО г. Октябрьский Республики Башкортостан   КОНСУЛЬТАЦИЯ на тему: «Обзор изменений  дошкольного образования в 2023 году: Федеральная образовательная программа и ФГОС  ДО» </vt:lpstr>
      <vt:lpstr>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2022 г. </vt:lpstr>
      <vt:lpstr>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проект программы стал доступен для общественного обсуждения </vt:lpstr>
      <vt:lpstr>- с рождения до года (младенческий период);  - от 1 до 3 лет (ранний дошкольный период);  - от 3 до 7 лет (дошкольный период). </vt:lpstr>
      <vt:lpstr>- создать единое федеральное образовательное пространство для воспитания и развития дошкольников; - обеспечить детям и родителям равные и качественные условия дошкольного образования на всей территории России;  - 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 воспитывать и развивать ребенка с активной гражданской позицией, патриотическими взглядами и ценностями. </vt:lpstr>
      <vt:lpstr>Какие нормативно-правовые документы нацеливают нас на внесения изменений в ООП? 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vt:lpstr>
      <vt:lpstr>1. «Образовательные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vt:lpstr>
      <vt:lpstr>2.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3.  «Основные общеобразовательные программы подлежат приведению в соответствие с федеральными основными общеобразовательными программами не позднее 1 сентября 2023 года» </vt:lpstr>
      <vt:lpstr>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vt:lpstr>
      <vt:lpstr>Презентация PowerPoint</vt:lpstr>
      <vt:lpstr>Ключевые изменения в ФГОС  ДО: п. 2.6: перечень образовательных областей не изменился, однако расширено и конкретизировано содержание образовательных областей;   п. 2.7: частично изменен перечень детских видов деятельности на этапах младенчества, раннего и дошкольного детства;   п. 2.10: уточнено, что содержание и планируемые результаты ООП должны быть не ниже содержания и планируемых результатов ФОП ДО;   </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 </vt:lpstr>
      <vt:lpstr>Основополагающие функции : 1. Обучение и воспитание ребенка дошкольного возраста как Гражданина Российской Федерации, формирование основ его гражданской и культурной идентичности на соответствующем его возрасту содержании доступными средствами.  2. Создание единого ядра содержания дошкольного образования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3.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равные, качественные условия ДО, вне зависимости от места проживания»  </vt:lpstr>
      <vt:lpstr>«Федеральная программа определяет единые для Российской Федерации базовые объем и содержание ДО, осваиваемые обучающимися в организациях, осуществляющих образовательную деятельность (далее – ДОО), и планируемые результаты освоения образовательной программы».  Содержание и планируемые образовательные результаты, заявленные в ФОП ДО, ОБЯЗАТЕЛЬНЫ для достижения в каждой ДОО. </vt:lpstr>
      <vt:lpstr>Особенности структуры ФОП  ДО  Структура ООП ДО: целевой, содержательный, организационный разделы  В целевом разделе:  - Пояснительная записка: цель, задачи, принципы, подходы к формированию Программы  - Планируемые результаты реализации Программы - Педагогическая диагностика достижения планируемых результатов  В содержательном разделе:  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vt:lpstr>
      <vt:lpstr>- Вариативные формы, способы, методы и средства реализации Программы; - Особенности образовательной деятельности разных видов и культурных практик;   - Способы и направления поддержки детской инициативы; Особенности взаимодействия педагогического коллектива с семьями обучающихся;  - Направления и задачи коррекционно-развивающей работы.  Содержание коррекционно-развивающей работы на уровне ДОО; Федеральная рабочая программа воспитания  В организационном разделе:  - Психолого-педагогические условия реализации Программы ; - Особенности организации развивающей предметно-пространственной среды ;  </vt:lpstr>
      <vt:lpstr>- Материально-техническое обеспечение Программы, обеспеченность методическими материалами и средствами обучения и воспитания;  Примерный перечень литературных, музыкальных, художественных, анимационных произведений для реализации Программы;  -Кадровые условия реализации Программы;  - Примерный режим и распорядок дня в дошкольных группах; Федеральный календарный план воспитательной.</vt:lpstr>
      <vt:lpstr>Цель ФОП ДО:   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vt:lpstr>
      <vt:lpstr>Задачи ФОП ДО (новое): 1. Обеспечить единые для России содержание дошкольного образования планируемые результаты освоения образовательной программы 2. Приобщать детей в соответствии с возрастными особенностями 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 3. Обеспечить 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 ти, к 6-ти годам) и к моменту завершения освоения ФОП представлены, дополнены и конкретизированы, с учетом цели и задач дошкольного образования;</vt:lpstr>
      <vt:lpstr>Педагогическая диагностика</vt:lpstr>
      <vt:lpstr>Результаты педагогической диагностики (мониторинга) могут использоваться исключительно для решения следующих образовательных задач: 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 2) оптимизации работы с группой детей</vt:lpstr>
      <vt:lpstr>Проведение психологической диагностики определяется положениями ФГОС ДО (п. 3.2.3) Психологическая диагностика </vt:lpstr>
      <vt:lpstr>Содержательный раздел</vt:lpstr>
      <vt:lpstr>5.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6.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7. Уточнены методы реализации задач воспитания, методы реализации задач обучения дошкольников. 8.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9. Уточнено особое место и роль игры в образовательной деятельности и в развитии детей  </vt:lpstr>
      <vt:lpstr>10. Уточнены возможные формы организации образовательной деятельности по Программе в первой половине дня, на прогулке, во второй половине дня;  11.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12. Выделены способы, направления и условия поддержки детской инициативы на разных возрастных этапах  13.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14. Представлено направление коррекционно-развивающей работы с детьми и/или инклюзивного образования: задачи, содержание, формы организации и др. (расширено)  15.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 </vt:lpstr>
      <vt:lpstr>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6. В блоке «Федеральный календарный план воспитательной работы» дан перечень основных государственных и народных праздников, памятных дат, и уточнено, что:  • план является единым для ДОО  • ДОО вправе наряду с указанными в плане, проводить иные мероприятия, согласно ключевым направлениям воспитания и дополнительного образования детей  • все мероприятия плана должны проводиться с учетом особенностей Программы, а также возрастных, физиологических, психоэмоциональных особенностей детей. </vt:lpstr>
      <vt:lpstr>Заявлено, что Министерство просвещения Российской Федерации будет реализовывать организационно-методическое сопровождение реализации ФОП. Соответственно, мы понимаем, что готовятся методические рекомендации по переходу на ФОП ДО, по реализации ООП на основе ФОП ДО. </vt:lpstr>
      <vt:lpstr>Что еще важно:</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Катенок</dc:creator>
  <cp:lastModifiedBy>РОССИЯ</cp:lastModifiedBy>
  <cp:revision>19</cp:revision>
  <dcterms:created xsi:type="dcterms:W3CDTF">2013-10-20T14:43:13Z</dcterms:created>
  <dcterms:modified xsi:type="dcterms:W3CDTF">2023-03-17T06:22:27Z</dcterms:modified>
</cp:coreProperties>
</file>